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sldIdLst>
    <p:sldId id="310" r:id="rId2"/>
    <p:sldId id="311" r:id="rId3"/>
    <p:sldId id="403" r:id="rId4"/>
    <p:sldId id="375" r:id="rId5"/>
    <p:sldId id="376" r:id="rId6"/>
    <p:sldId id="384" r:id="rId7"/>
    <p:sldId id="443" r:id="rId8"/>
    <p:sldId id="338" r:id="rId9"/>
    <p:sldId id="341" r:id="rId10"/>
    <p:sldId id="444" r:id="rId11"/>
    <p:sldId id="445" r:id="rId12"/>
    <p:sldId id="446" r:id="rId13"/>
    <p:sldId id="447" r:id="rId14"/>
    <p:sldId id="448" r:id="rId15"/>
    <p:sldId id="449" r:id="rId16"/>
    <p:sldId id="450" r:id="rId17"/>
    <p:sldId id="451" r:id="rId18"/>
    <p:sldId id="406" r:id="rId19"/>
    <p:sldId id="319" r:id="rId20"/>
    <p:sldId id="405" r:id="rId21"/>
    <p:sldId id="377" r:id="rId22"/>
    <p:sldId id="407" r:id="rId23"/>
    <p:sldId id="408" r:id="rId24"/>
    <p:sldId id="409" r:id="rId25"/>
    <p:sldId id="410" r:id="rId26"/>
    <p:sldId id="411" r:id="rId27"/>
    <p:sldId id="412" r:id="rId28"/>
    <p:sldId id="413" r:id="rId29"/>
    <p:sldId id="415" r:id="rId30"/>
    <p:sldId id="452" r:id="rId31"/>
    <p:sldId id="453" r:id="rId32"/>
    <p:sldId id="414" r:id="rId33"/>
    <p:sldId id="416" r:id="rId34"/>
    <p:sldId id="454" r:id="rId35"/>
    <p:sldId id="455" r:id="rId36"/>
    <p:sldId id="456" r:id="rId37"/>
    <p:sldId id="459" r:id="rId38"/>
    <p:sldId id="461" r:id="rId39"/>
    <p:sldId id="323" r:id="rId40"/>
    <p:sldId id="325" r:id="rId41"/>
    <p:sldId id="324" r:id="rId42"/>
    <p:sldId id="334" r:id="rId43"/>
    <p:sldId id="336" r:id="rId44"/>
    <p:sldId id="327" r:id="rId45"/>
    <p:sldId id="328" r:id="rId46"/>
    <p:sldId id="335" r:id="rId47"/>
    <p:sldId id="329" r:id="rId48"/>
    <p:sldId id="330" r:id="rId49"/>
    <p:sldId id="331" r:id="rId50"/>
    <p:sldId id="332" r:id="rId51"/>
    <p:sldId id="333" r:id="rId52"/>
    <p:sldId id="344" r:id="rId53"/>
    <p:sldId id="345" r:id="rId54"/>
    <p:sldId id="346" r:id="rId55"/>
    <p:sldId id="386" r:id="rId56"/>
    <p:sldId id="435" r:id="rId57"/>
    <p:sldId id="436" r:id="rId58"/>
    <p:sldId id="389" r:id="rId59"/>
    <p:sldId id="396" r:id="rId60"/>
    <p:sldId id="398" r:id="rId61"/>
    <p:sldId id="431" r:id="rId62"/>
    <p:sldId id="457" r:id="rId63"/>
    <p:sldId id="441" r:id="rId64"/>
    <p:sldId id="439" r:id="rId65"/>
    <p:sldId id="440" r:id="rId66"/>
    <p:sldId id="458" r:id="rId67"/>
    <p:sldId id="358" r:id="rId68"/>
    <p:sldId id="359" r:id="rId69"/>
    <p:sldId id="364" r:id="rId70"/>
    <p:sldId id="360" r:id="rId71"/>
    <p:sldId id="362" r:id="rId72"/>
    <p:sldId id="395" r:id="rId73"/>
    <p:sldId id="401" r:id="rId74"/>
    <p:sldId id="363" r:id="rId75"/>
    <p:sldId id="367" r:id="rId76"/>
    <p:sldId id="277" r:id="rId77"/>
    <p:sldId id="437" r:id="rId78"/>
    <p:sldId id="385" r:id="rId7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9D1CEBB-E21F-4FDA-A120-47CD200EA2E6}">
          <p14:sldIdLst>
            <p14:sldId id="310"/>
            <p14:sldId id="311"/>
          </p14:sldIdLst>
        </p14:section>
        <p14:section name="OTEXA Services" id="{6F1ED96D-0B57-4CD1-949C-31E306F8AA66}">
          <p14:sldIdLst>
            <p14:sldId id="403"/>
            <p14:sldId id="375"/>
            <p14:sldId id="376"/>
            <p14:sldId id="384"/>
            <p14:sldId id="443"/>
            <p14:sldId id="338"/>
            <p14:sldId id="341"/>
            <p14:sldId id="444"/>
            <p14:sldId id="445"/>
            <p14:sldId id="446"/>
            <p14:sldId id="447"/>
            <p14:sldId id="448"/>
            <p14:sldId id="449"/>
            <p14:sldId id="450"/>
            <p14:sldId id="451"/>
          </p14:sldIdLst>
        </p14:section>
        <p14:section name="Selling to the US Government" id="{2A5FD061-0230-44A9-B1FD-96588A92A20D}">
          <p14:sldIdLst>
            <p14:sldId id="406"/>
            <p14:sldId id="319"/>
            <p14:sldId id="405"/>
            <p14:sldId id="377"/>
            <p14:sldId id="407"/>
            <p14:sldId id="408"/>
            <p14:sldId id="409"/>
            <p14:sldId id="410"/>
            <p14:sldId id="411"/>
            <p14:sldId id="412"/>
            <p14:sldId id="413"/>
            <p14:sldId id="415"/>
            <p14:sldId id="452"/>
            <p14:sldId id="453"/>
            <p14:sldId id="414"/>
            <p14:sldId id="416"/>
            <p14:sldId id="454"/>
            <p14:sldId id="455"/>
            <p14:sldId id="456"/>
          </p14:sldIdLst>
        </p14:section>
        <p14:section name="Manufacturing Innovation Institutes" id="{A09EE94C-43D6-4CA5-8943-A3108D51B395}">
          <p14:sldIdLst>
            <p14:sldId id="459"/>
            <p14:sldId id="461"/>
            <p14:sldId id="323"/>
            <p14:sldId id="325"/>
            <p14:sldId id="324"/>
            <p14:sldId id="334"/>
            <p14:sldId id="336"/>
            <p14:sldId id="327"/>
            <p14:sldId id="328"/>
            <p14:sldId id="335"/>
            <p14:sldId id="329"/>
            <p14:sldId id="330"/>
            <p14:sldId id="331"/>
            <p14:sldId id="332"/>
            <p14:sldId id="333"/>
          </p14:sldIdLst>
        </p14:section>
        <p14:section name="SBA, PTAC, &amp; Funding" id="{C9E5AE38-DAD7-4FF0-A80F-7651FCA1ED08}">
          <p14:sldIdLst>
            <p14:sldId id="344"/>
            <p14:sldId id="345"/>
            <p14:sldId id="346"/>
            <p14:sldId id="386"/>
            <p14:sldId id="435"/>
            <p14:sldId id="436"/>
            <p14:sldId id="389"/>
            <p14:sldId id="396"/>
            <p14:sldId id="398"/>
            <p14:sldId id="431"/>
          </p14:sldIdLst>
        </p14:section>
        <p14:section name="Exporting Guidelines" id="{BBC0A49F-C4AF-4976-B163-070419D13566}">
          <p14:sldIdLst>
            <p14:sldId id="457"/>
            <p14:sldId id="441"/>
            <p14:sldId id="439"/>
            <p14:sldId id="440"/>
            <p14:sldId id="458"/>
            <p14:sldId id="358"/>
            <p14:sldId id="359"/>
            <p14:sldId id="364"/>
            <p14:sldId id="360"/>
            <p14:sldId id="362"/>
            <p14:sldId id="395"/>
            <p14:sldId id="401"/>
            <p14:sldId id="363"/>
            <p14:sldId id="367"/>
            <p14:sldId id="277"/>
            <p14:sldId id="437"/>
            <p14:sldId id="38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C4C4"/>
    <a:srgbClr val="0568A5"/>
    <a:srgbClr val="92CBFF"/>
    <a:srgbClr val="D2DD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27" autoAdjust="0"/>
    <p:restoredTop sz="94595" autoAdjust="0"/>
  </p:normalViewPr>
  <p:slideViewPr>
    <p:cSldViewPr>
      <p:cViewPr>
        <p:scale>
          <a:sx n="83" d="100"/>
          <a:sy n="83" d="100"/>
        </p:scale>
        <p:origin x="-1704" y="-594"/>
      </p:cViewPr>
      <p:guideLst>
        <p:guide orient="horz" pos="2160"/>
        <p:guide pos="2880"/>
      </p:guideLst>
    </p:cSldViewPr>
  </p:slideViewPr>
  <p:outlineViewPr>
    <p:cViewPr>
      <p:scale>
        <a:sx n="33" d="100"/>
        <a:sy n="33" d="100"/>
      </p:scale>
      <p:origin x="48"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68E9B23-9E8E-4BCD-9CCA-CAB1CC41E5DA}" type="datetimeFigureOut">
              <a:rPr lang="en-US" smtClean="0"/>
              <a:t>10/14/2015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7F79543-3A02-48D2-9403-689C1FC26A5A}" type="slidenum">
              <a:rPr lang="en-US" smtClean="0"/>
              <a:t>‹#›</a:t>
            </a:fld>
            <a:endParaRPr lang="en-US" dirty="0"/>
          </a:p>
        </p:txBody>
      </p:sp>
    </p:spTree>
    <p:extLst>
      <p:ext uri="{BB962C8B-B14F-4D97-AF65-F5344CB8AC3E}">
        <p14:creationId xmlns:p14="http://schemas.microsoft.com/office/powerpoint/2010/main" val="344570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79543-3A02-48D2-9403-689C1FC26A5A}" type="slidenum">
              <a:rPr lang="en-US" smtClean="0"/>
              <a:t>30</a:t>
            </a:fld>
            <a:endParaRPr lang="en-US" dirty="0"/>
          </a:p>
        </p:txBody>
      </p:sp>
    </p:spTree>
    <p:extLst>
      <p:ext uri="{BB962C8B-B14F-4D97-AF65-F5344CB8AC3E}">
        <p14:creationId xmlns:p14="http://schemas.microsoft.com/office/powerpoint/2010/main" val="66446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79543-3A02-48D2-9403-689C1FC26A5A}" type="slidenum">
              <a:rPr lang="en-US" smtClean="0"/>
              <a:t>31</a:t>
            </a:fld>
            <a:endParaRPr lang="en-US" dirty="0"/>
          </a:p>
        </p:txBody>
      </p:sp>
    </p:spTree>
    <p:extLst>
      <p:ext uri="{BB962C8B-B14F-4D97-AF65-F5344CB8AC3E}">
        <p14:creationId xmlns:p14="http://schemas.microsoft.com/office/powerpoint/2010/main" val="66446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79543-3A02-48D2-9403-689C1FC26A5A}" type="slidenum">
              <a:rPr lang="en-US" smtClean="0"/>
              <a:t>56</a:t>
            </a:fld>
            <a:endParaRPr lang="en-US" dirty="0"/>
          </a:p>
        </p:txBody>
      </p:sp>
    </p:spTree>
    <p:extLst>
      <p:ext uri="{BB962C8B-B14F-4D97-AF65-F5344CB8AC3E}">
        <p14:creationId xmlns:p14="http://schemas.microsoft.com/office/powerpoint/2010/main" val="3719815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79543-3A02-48D2-9403-689C1FC26A5A}" type="slidenum">
              <a:rPr lang="en-US" smtClean="0"/>
              <a:t>57</a:t>
            </a:fld>
            <a:endParaRPr lang="en-US" dirty="0"/>
          </a:p>
        </p:txBody>
      </p:sp>
    </p:spTree>
    <p:extLst>
      <p:ext uri="{BB962C8B-B14F-4D97-AF65-F5344CB8AC3E}">
        <p14:creationId xmlns:p14="http://schemas.microsoft.com/office/powerpoint/2010/main" val="371981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79543-3A02-48D2-9403-689C1FC26A5A}" type="slidenum">
              <a:rPr lang="en-US" smtClean="0"/>
              <a:t>61</a:t>
            </a:fld>
            <a:endParaRPr lang="en-US" dirty="0"/>
          </a:p>
        </p:txBody>
      </p:sp>
    </p:spTree>
    <p:extLst>
      <p:ext uri="{BB962C8B-B14F-4D97-AF65-F5344CB8AC3E}">
        <p14:creationId xmlns:p14="http://schemas.microsoft.com/office/powerpoint/2010/main" val="664461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79543-3A02-48D2-9403-689C1FC26A5A}" type="slidenum">
              <a:rPr lang="en-US" smtClean="0"/>
              <a:t>67</a:t>
            </a:fld>
            <a:endParaRPr lang="en-US" dirty="0"/>
          </a:p>
        </p:txBody>
      </p:sp>
    </p:spTree>
    <p:extLst>
      <p:ext uri="{BB962C8B-B14F-4D97-AF65-F5344CB8AC3E}">
        <p14:creationId xmlns:p14="http://schemas.microsoft.com/office/powerpoint/2010/main" val="423883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title1e.jpg                                                    00293B0BMacintosh HD                   BD7F38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ctrTitle"/>
          </p:nvPr>
        </p:nvSpPr>
        <p:spPr>
          <a:xfrm>
            <a:off x="3124200" y="1828800"/>
            <a:ext cx="5410200" cy="1143000"/>
          </a:xfrm>
        </p:spPr>
        <p:txBody>
          <a:bodyPr/>
          <a:lstStyle>
            <a:lvl1pPr>
              <a:defRPr sz="4400">
                <a:solidFill>
                  <a:srgbClr val="0067AB"/>
                </a:solidFill>
              </a:defRPr>
            </a:lvl1pPr>
          </a:lstStyle>
          <a:p>
            <a:r>
              <a:rPr lang="en-US"/>
              <a:t>Click to edit Master title style</a:t>
            </a:r>
          </a:p>
        </p:txBody>
      </p:sp>
      <p:sp>
        <p:nvSpPr>
          <p:cNvPr id="9220" name="Rectangle 4"/>
          <p:cNvSpPr>
            <a:spLocks noGrp="1" noChangeArrowheads="1"/>
          </p:cNvSpPr>
          <p:nvPr>
            <p:ph type="subTitle" idx="1"/>
          </p:nvPr>
        </p:nvSpPr>
        <p:spPr>
          <a:xfrm>
            <a:off x="3124200" y="3276600"/>
            <a:ext cx="5410200" cy="1752600"/>
          </a:xfrm>
        </p:spPr>
        <p:txBody>
          <a:bodyPr/>
          <a:lstStyle>
            <a:lvl1pPr marL="0" indent="0">
              <a:buFontTx/>
              <a:buNone/>
              <a:defRPr sz="2800"/>
            </a:lvl1pPr>
          </a:lstStyle>
          <a:p>
            <a:r>
              <a:rPr lang="en-US"/>
              <a:t>Click to edit Master subtitle style</a:t>
            </a:r>
          </a:p>
        </p:txBody>
      </p:sp>
    </p:spTree>
    <p:extLst>
      <p:ext uri="{BB962C8B-B14F-4D97-AF65-F5344CB8AC3E}">
        <p14:creationId xmlns:p14="http://schemas.microsoft.com/office/powerpoint/2010/main" val="335914979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dirty="0"/>
          </a:p>
        </p:txBody>
      </p:sp>
      <p:sp>
        <p:nvSpPr>
          <p:cNvPr id="5" name="Rectangle 5"/>
          <p:cNvSpPr>
            <a:spLocks noGrp="1" noChangeArrowheads="1"/>
          </p:cNvSpPr>
          <p:nvPr>
            <p:ph type="sldNum" sz="quarter" idx="11"/>
          </p:nvPr>
        </p:nvSpPr>
        <p:spPr/>
        <p:txBody>
          <a:bodyPr/>
          <a:lstStyle>
            <a:lvl1pPr eaLnBrk="1" hangingPunct="1">
              <a:defRPr/>
            </a:lvl1pPr>
          </a:lstStyle>
          <a:p>
            <a:pPr>
              <a:defRPr/>
            </a:pPr>
            <a:fld id="{8E2E62A7-616D-4E31-9453-B9E3BF3E561F}" type="slidenum">
              <a:rPr lang="en-US" altLang="en-US"/>
              <a:pPr>
                <a:defRPr/>
              </a:pPr>
              <a:t>‹#›</a:t>
            </a:fld>
            <a:endParaRPr lang="en-US" altLang="en-US" sz="1400" dirty="0">
              <a:latin typeface="Georgia" pitchFamily="18" charset="0"/>
            </a:endParaRPr>
          </a:p>
        </p:txBody>
      </p:sp>
    </p:spTree>
    <p:extLst>
      <p:ext uri="{BB962C8B-B14F-4D97-AF65-F5344CB8AC3E}">
        <p14:creationId xmlns:p14="http://schemas.microsoft.com/office/powerpoint/2010/main" val="174249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152400"/>
            <a:ext cx="20764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52400"/>
            <a:ext cx="60769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dirty="0"/>
          </a:p>
        </p:txBody>
      </p:sp>
      <p:sp>
        <p:nvSpPr>
          <p:cNvPr id="5" name="Rectangle 5"/>
          <p:cNvSpPr>
            <a:spLocks noGrp="1" noChangeArrowheads="1"/>
          </p:cNvSpPr>
          <p:nvPr>
            <p:ph type="sldNum" sz="quarter" idx="11"/>
          </p:nvPr>
        </p:nvSpPr>
        <p:spPr/>
        <p:txBody>
          <a:bodyPr/>
          <a:lstStyle>
            <a:lvl1pPr eaLnBrk="1" hangingPunct="1">
              <a:defRPr/>
            </a:lvl1pPr>
          </a:lstStyle>
          <a:p>
            <a:pPr>
              <a:defRPr/>
            </a:pPr>
            <a:fld id="{92323A8B-4AF3-445C-B109-2B4C66538D72}" type="slidenum">
              <a:rPr lang="en-US" altLang="en-US"/>
              <a:pPr>
                <a:defRPr/>
              </a:pPr>
              <a:t>‹#›</a:t>
            </a:fld>
            <a:endParaRPr lang="en-US" altLang="en-US" sz="1400" dirty="0">
              <a:latin typeface="Georgia" pitchFamily="18" charset="0"/>
            </a:endParaRPr>
          </a:p>
        </p:txBody>
      </p:sp>
    </p:spTree>
    <p:extLst>
      <p:ext uri="{BB962C8B-B14F-4D97-AF65-F5344CB8AC3E}">
        <p14:creationId xmlns:p14="http://schemas.microsoft.com/office/powerpoint/2010/main" val="4014463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95400" y="1219200"/>
            <a:ext cx="7162800" cy="9144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295400" y="2209800"/>
            <a:ext cx="3505200" cy="3886200"/>
          </a:xfrm>
        </p:spPr>
        <p:txBody>
          <a:bodyPr/>
          <a:lstStyle/>
          <a:p>
            <a:pPr lvl="0"/>
            <a:endParaRPr lang="en-US" noProof="0" dirty="0" smtClean="0"/>
          </a:p>
        </p:txBody>
      </p:sp>
      <p:sp>
        <p:nvSpPr>
          <p:cNvPr id="4" name="Text Placeholder 3"/>
          <p:cNvSpPr>
            <a:spLocks noGrp="1"/>
          </p:cNvSpPr>
          <p:nvPr>
            <p:ph type="body" sz="half" idx="2"/>
          </p:nvPr>
        </p:nvSpPr>
        <p:spPr>
          <a:xfrm>
            <a:off x="4953000" y="2209800"/>
            <a:ext cx="35052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dirty="0"/>
          </a:p>
        </p:txBody>
      </p:sp>
      <p:sp>
        <p:nvSpPr>
          <p:cNvPr id="6" name="Rectangle 5"/>
          <p:cNvSpPr>
            <a:spLocks noGrp="1" noChangeArrowheads="1"/>
          </p:cNvSpPr>
          <p:nvPr>
            <p:ph type="sldNum" sz="quarter" idx="11"/>
          </p:nvPr>
        </p:nvSpPr>
        <p:spPr/>
        <p:txBody>
          <a:bodyPr/>
          <a:lstStyle>
            <a:lvl1pPr eaLnBrk="1" hangingPunct="1">
              <a:defRPr/>
            </a:lvl1pPr>
          </a:lstStyle>
          <a:p>
            <a:pPr>
              <a:defRPr/>
            </a:pPr>
            <a:fld id="{D3FBDE43-F296-4953-9BDF-CED3435ABD49}" type="slidenum">
              <a:rPr lang="en-US" altLang="en-US"/>
              <a:pPr>
                <a:defRPr/>
              </a:pPr>
              <a:t>‹#›</a:t>
            </a:fld>
            <a:endParaRPr lang="en-US" altLang="en-US" sz="1400" dirty="0">
              <a:latin typeface="Georgia" pitchFamily="18" charset="0"/>
            </a:endParaRPr>
          </a:p>
        </p:txBody>
      </p:sp>
    </p:spTree>
    <p:extLst>
      <p:ext uri="{BB962C8B-B14F-4D97-AF65-F5344CB8AC3E}">
        <p14:creationId xmlns:p14="http://schemas.microsoft.com/office/powerpoint/2010/main" val="402817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dirty="0"/>
          </a:p>
        </p:txBody>
      </p:sp>
      <p:sp>
        <p:nvSpPr>
          <p:cNvPr id="5" name="Rectangle 5"/>
          <p:cNvSpPr>
            <a:spLocks noGrp="1" noChangeArrowheads="1"/>
          </p:cNvSpPr>
          <p:nvPr>
            <p:ph type="sldNum" sz="quarter" idx="11"/>
          </p:nvPr>
        </p:nvSpPr>
        <p:spPr/>
        <p:txBody>
          <a:bodyPr/>
          <a:lstStyle>
            <a:lvl1pPr eaLnBrk="1" hangingPunct="1">
              <a:defRPr/>
            </a:lvl1pPr>
          </a:lstStyle>
          <a:p>
            <a:pPr>
              <a:defRPr/>
            </a:pPr>
            <a:fld id="{CADE09AE-EA3D-46DD-A7FA-F3208A870858}" type="slidenum">
              <a:rPr lang="en-US" altLang="en-US"/>
              <a:pPr>
                <a:defRPr/>
              </a:pPr>
              <a:t>‹#›</a:t>
            </a:fld>
            <a:endParaRPr lang="en-US" altLang="en-US" sz="1400" dirty="0">
              <a:latin typeface="Georgia" pitchFamily="18" charset="0"/>
            </a:endParaRPr>
          </a:p>
        </p:txBody>
      </p:sp>
    </p:spTree>
    <p:extLst>
      <p:ext uri="{BB962C8B-B14F-4D97-AF65-F5344CB8AC3E}">
        <p14:creationId xmlns:p14="http://schemas.microsoft.com/office/powerpoint/2010/main" val="4212636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dirty="0"/>
          </a:p>
        </p:txBody>
      </p:sp>
      <p:sp>
        <p:nvSpPr>
          <p:cNvPr id="5" name="Rectangle 5"/>
          <p:cNvSpPr>
            <a:spLocks noGrp="1" noChangeArrowheads="1"/>
          </p:cNvSpPr>
          <p:nvPr>
            <p:ph type="sldNum" sz="quarter" idx="11"/>
          </p:nvPr>
        </p:nvSpPr>
        <p:spPr/>
        <p:txBody>
          <a:bodyPr/>
          <a:lstStyle>
            <a:lvl1pPr eaLnBrk="1" hangingPunct="1">
              <a:defRPr/>
            </a:lvl1pPr>
          </a:lstStyle>
          <a:p>
            <a:pPr>
              <a:defRPr/>
            </a:pPr>
            <a:fld id="{064FDD81-CCC8-4F32-86ED-47CD7E68D159}" type="slidenum">
              <a:rPr lang="en-US" altLang="en-US"/>
              <a:pPr>
                <a:defRPr/>
              </a:pPr>
              <a:t>‹#›</a:t>
            </a:fld>
            <a:endParaRPr lang="en-US" altLang="en-US" sz="1400" dirty="0">
              <a:latin typeface="Georgia" pitchFamily="18" charset="0"/>
            </a:endParaRPr>
          </a:p>
        </p:txBody>
      </p:sp>
    </p:spTree>
    <p:extLst>
      <p:ext uri="{BB962C8B-B14F-4D97-AF65-F5344CB8AC3E}">
        <p14:creationId xmlns:p14="http://schemas.microsoft.com/office/powerpoint/2010/main" val="158525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2209800"/>
            <a:ext cx="3543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2209800"/>
            <a:ext cx="3543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dirty="0"/>
          </a:p>
        </p:txBody>
      </p:sp>
      <p:sp>
        <p:nvSpPr>
          <p:cNvPr id="6" name="Rectangle 5"/>
          <p:cNvSpPr>
            <a:spLocks noGrp="1" noChangeArrowheads="1"/>
          </p:cNvSpPr>
          <p:nvPr>
            <p:ph type="sldNum" sz="quarter" idx="11"/>
          </p:nvPr>
        </p:nvSpPr>
        <p:spPr/>
        <p:txBody>
          <a:bodyPr/>
          <a:lstStyle>
            <a:lvl1pPr eaLnBrk="1" hangingPunct="1">
              <a:defRPr/>
            </a:lvl1pPr>
          </a:lstStyle>
          <a:p>
            <a:pPr>
              <a:defRPr/>
            </a:pPr>
            <a:fld id="{65D13DFA-B0A2-4D9D-8BEC-3656B73888A8}" type="slidenum">
              <a:rPr lang="en-US" altLang="en-US"/>
              <a:pPr>
                <a:defRPr/>
              </a:pPr>
              <a:t>‹#›</a:t>
            </a:fld>
            <a:endParaRPr lang="en-US" altLang="en-US" sz="1400" dirty="0">
              <a:latin typeface="Georgia" pitchFamily="18" charset="0"/>
            </a:endParaRPr>
          </a:p>
        </p:txBody>
      </p:sp>
    </p:spTree>
    <p:extLst>
      <p:ext uri="{BB962C8B-B14F-4D97-AF65-F5344CB8AC3E}">
        <p14:creationId xmlns:p14="http://schemas.microsoft.com/office/powerpoint/2010/main" val="192692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dirty="0"/>
          </a:p>
        </p:txBody>
      </p:sp>
      <p:sp>
        <p:nvSpPr>
          <p:cNvPr id="8" name="Rectangle 5"/>
          <p:cNvSpPr>
            <a:spLocks noGrp="1" noChangeArrowheads="1"/>
          </p:cNvSpPr>
          <p:nvPr>
            <p:ph type="sldNum" sz="quarter" idx="11"/>
          </p:nvPr>
        </p:nvSpPr>
        <p:spPr/>
        <p:txBody>
          <a:bodyPr/>
          <a:lstStyle>
            <a:lvl1pPr eaLnBrk="1" hangingPunct="1">
              <a:defRPr/>
            </a:lvl1pPr>
          </a:lstStyle>
          <a:p>
            <a:pPr>
              <a:defRPr/>
            </a:pPr>
            <a:fld id="{644925FE-4D17-4656-9E7C-2A47A829E2C6}" type="slidenum">
              <a:rPr lang="en-US" altLang="en-US"/>
              <a:pPr>
                <a:defRPr/>
              </a:pPr>
              <a:t>‹#›</a:t>
            </a:fld>
            <a:endParaRPr lang="en-US" altLang="en-US" sz="1400" dirty="0">
              <a:latin typeface="Georgia" pitchFamily="18" charset="0"/>
            </a:endParaRPr>
          </a:p>
        </p:txBody>
      </p:sp>
    </p:spTree>
    <p:extLst>
      <p:ext uri="{BB962C8B-B14F-4D97-AF65-F5344CB8AC3E}">
        <p14:creationId xmlns:p14="http://schemas.microsoft.com/office/powerpoint/2010/main" val="426729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dirty="0"/>
          </a:p>
        </p:txBody>
      </p:sp>
      <p:sp>
        <p:nvSpPr>
          <p:cNvPr id="4" name="Rectangle 5"/>
          <p:cNvSpPr>
            <a:spLocks noGrp="1" noChangeArrowheads="1"/>
          </p:cNvSpPr>
          <p:nvPr>
            <p:ph type="sldNum" sz="quarter" idx="11"/>
          </p:nvPr>
        </p:nvSpPr>
        <p:spPr/>
        <p:txBody>
          <a:bodyPr/>
          <a:lstStyle>
            <a:lvl1pPr eaLnBrk="1" hangingPunct="1">
              <a:defRPr/>
            </a:lvl1pPr>
          </a:lstStyle>
          <a:p>
            <a:pPr>
              <a:defRPr/>
            </a:pPr>
            <a:fld id="{7E945F71-CD25-4BE1-87C4-4FDADF541393}" type="slidenum">
              <a:rPr lang="en-US" altLang="en-US"/>
              <a:pPr>
                <a:defRPr/>
              </a:pPr>
              <a:t>‹#›</a:t>
            </a:fld>
            <a:endParaRPr lang="en-US" altLang="en-US" sz="1400" dirty="0">
              <a:latin typeface="Georgia" pitchFamily="18" charset="0"/>
            </a:endParaRPr>
          </a:p>
        </p:txBody>
      </p:sp>
    </p:spTree>
    <p:extLst>
      <p:ext uri="{BB962C8B-B14F-4D97-AF65-F5344CB8AC3E}">
        <p14:creationId xmlns:p14="http://schemas.microsoft.com/office/powerpoint/2010/main" val="3888812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dirty="0"/>
          </a:p>
        </p:txBody>
      </p:sp>
      <p:sp>
        <p:nvSpPr>
          <p:cNvPr id="3" name="Rectangle 5"/>
          <p:cNvSpPr>
            <a:spLocks noGrp="1" noChangeArrowheads="1"/>
          </p:cNvSpPr>
          <p:nvPr>
            <p:ph type="sldNum" sz="quarter" idx="11"/>
          </p:nvPr>
        </p:nvSpPr>
        <p:spPr/>
        <p:txBody>
          <a:bodyPr/>
          <a:lstStyle>
            <a:lvl1pPr eaLnBrk="1" hangingPunct="1">
              <a:defRPr/>
            </a:lvl1pPr>
          </a:lstStyle>
          <a:p>
            <a:pPr>
              <a:defRPr/>
            </a:pPr>
            <a:fld id="{72386C6C-EF4D-48A5-8972-970CD5675D49}" type="slidenum">
              <a:rPr lang="en-US" altLang="en-US"/>
              <a:pPr>
                <a:defRPr/>
              </a:pPr>
              <a:t>‹#›</a:t>
            </a:fld>
            <a:endParaRPr lang="en-US" altLang="en-US" sz="1400" dirty="0">
              <a:latin typeface="Georgia" pitchFamily="18" charset="0"/>
            </a:endParaRPr>
          </a:p>
        </p:txBody>
      </p:sp>
    </p:spTree>
    <p:extLst>
      <p:ext uri="{BB962C8B-B14F-4D97-AF65-F5344CB8AC3E}">
        <p14:creationId xmlns:p14="http://schemas.microsoft.com/office/powerpoint/2010/main" val="275321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dirty="0"/>
          </a:p>
        </p:txBody>
      </p:sp>
      <p:sp>
        <p:nvSpPr>
          <p:cNvPr id="6" name="Rectangle 5"/>
          <p:cNvSpPr>
            <a:spLocks noGrp="1" noChangeArrowheads="1"/>
          </p:cNvSpPr>
          <p:nvPr>
            <p:ph type="sldNum" sz="quarter" idx="11"/>
          </p:nvPr>
        </p:nvSpPr>
        <p:spPr/>
        <p:txBody>
          <a:bodyPr/>
          <a:lstStyle>
            <a:lvl1pPr eaLnBrk="1" hangingPunct="1">
              <a:defRPr/>
            </a:lvl1pPr>
          </a:lstStyle>
          <a:p>
            <a:pPr>
              <a:defRPr/>
            </a:pPr>
            <a:fld id="{C1264F2D-8634-41A2-B6A8-00C1C85F3A88}" type="slidenum">
              <a:rPr lang="en-US" altLang="en-US"/>
              <a:pPr>
                <a:defRPr/>
              </a:pPr>
              <a:t>‹#›</a:t>
            </a:fld>
            <a:endParaRPr lang="en-US" altLang="en-US" sz="1400" dirty="0">
              <a:latin typeface="Georgia" pitchFamily="18" charset="0"/>
            </a:endParaRPr>
          </a:p>
        </p:txBody>
      </p:sp>
    </p:spTree>
    <p:extLst>
      <p:ext uri="{BB962C8B-B14F-4D97-AF65-F5344CB8AC3E}">
        <p14:creationId xmlns:p14="http://schemas.microsoft.com/office/powerpoint/2010/main" val="2903154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dirty="0"/>
          </a:p>
        </p:txBody>
      </p:sp>
      <p:sp>
        <p:nvSpPr>
          <p:cNvPr id="6" name="Rectangle 5"/>
          <p:cNvSpPr>
            <a:spLocks noGrp="1" noChangeArrowheads="1"/>
          </p:cNvSpPr>
          <p:nvPr>
            <p:ph type="sldNum" sz="quarter" idx="11"/>
          </p:nvPr>
        </p:nvSpPr>
        <p:spPr/>
        <p:txBody>
          <a:bodyPr/>
          <a:lstStyle>
            <a:lvl1pPr eaLnBrk="1" hangingPunct="1">
              <a:defRPr/>
            </a:lvl1pPr>
          </a:lstStyle>
          <a:p>
            <a:pPr>
              <a:defRPr/>
            </a:pPr>
            <a:fld id="{E009FE82-1112-454E-8626-2553F8012F64}" type="slidenum">
              <a:rPr lang="en-US" altLang="en-US"/>
              <a:pPr>
                <a:defRPr/>
              </a:pPr>
              <a:t>‹#›</a:t>
            </a:fld>
            <a:endParaRPr lang="en-US" altLang="en-US" sz="1400" dirty="0">
              <a:latin typeface="Georgia" pitchFamily="18" charset="0"/>
            </a:endParaRPr>
          </a:p>
        </p:txBody>
      </p:sp>
    </p:spTree>
    <p:extLst>
      <p:ext uri="{BB962C8B-B14F-4D97-AF65-F5344CB8AC3E}">
        <p14:creationId xmlns:p14="http://schemas.microsoft.com/office/powerpoint/2010/main" val="3521155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50" descr="slide1d.jpg                                                    00293B0BMacintosh HD                   BD7F38D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152400" y="152400"/>
            <a:ext cx="723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3"/>
          <p:cNvSpPr>
            <a:spLocks noGrp="1" noChangeArrowheads="1"/>
          </p:cNvSpPr>
          <p:nvPr>
            <p:ph type="body" idx="1"/>
          </p:nvPr>
        </p:nvSpPr>
        <p:spPr bwMode="auto">
          <a:xfrm>
            <a:off x="1219200" y="2209800"/>
            <a:ext cx="7239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6" name="Rectangle 4"/>
          <p:cNvSpPr>
            <a:spLocks noGrp="1" noChangeArrowheads="1"/>
          </p:cNvSpPr>
          <p:nvPr>
            <p:ph type="ftr" sz="quarter" idx="3"/>
          </p:nvPr>
        </p:nvSpPr>
        <p:spPr bwMode="auto">
          <a:xfrm>
            <a:off x="228600" y="6477000"/>
            <a:ext cx="2514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solidFill>
                  <a:srgbClr val="000000"/>
                </a:solidFill>
                <a:latin typeface="Verdana" charset="0"/>
                <a:ea typeface="+mn-ea"/>
                <a:cs typeface="+mn-cs"/>
              </a:defRPr>
            </a:lvl1pPr>
          </a:lstStyle>
          <a:p>
            <a:pPr fontAlgn="base">
              <a:spcBef>
                <a:spcPct val="0"/>
              </a:spcBef>
              <a:spcAft>
                <a:spcPct val="0"/>
              </a:spcAft>
              <a:defRPr/>
            </a:pPr>
            <a:endParaRPr lang="en-US" dirty="0"/>
          </a:p>
        </p:txBody>
      </p:sp>
      <p:sp>
        <p:nvSpPr>
          <p:cNvPr id="8197" name="Rectangle 5"/>
          <p:cNvSpPr>
            <a:spLocks noGrp="1" noChangeArrowheads="1"/>
          </p:cNvSpPr>
          <p:nvPr>
            <p:ph type="sldNum" sz="quarter" idx="4"/>
          </p:nvPr>
        </p:nvSpPr>
        <p:spPr bwMode="auto">
          <a:xfrm>
            <a:off x="7924800" y="6564313"/>
            <a:ext cx="1066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solidFill>
                  <a:srgbClr val="0067AB"/>
                </a:solidFill>
                <a:latin typeface="Verdana" pitchFamily="34" charset="0"/>
              </a:defRPr>
            </a:lvl1pPr>
          </a:lstStyle>
          <a:p>
            <a:pPr fontAlgn="base">
              <a:spcBef>
                <a:spcPct val="0"/>
              </a:spcBef>
              <a:spcAft>
                <a:spcPct val="0"/>
              </a:spcAft>
              <a:defRPr/>
            </a:pPr>
            <a:fld id="{B1FD86E2-4316-468E-8F04-93C7EC8C4FA9}" type="slidenum">
              <a:rPr lang="en-US" altLang="en-US">
                <a:ea typeface="ＭＳ Ｐゴシック" pitchFamily="34" charset="-128"/>
              </a:rPr>
              <a:pPr fontAlgn="base">
                <a:spcBef>
                  <a:spcPct val="0"/>
                </a:spcBef>
                <a:spcAft>
                  <a:spcPct val="0"/>
                </a:spcAft>
                <a:defRPr/>
              </a:pPr>
              <a:t>‹#›</a:t>
            </a:fld>
            <a:endParaRPr lang="en-US" altLang="en-US" sz="1400" dirty="0">
              <a:latin typeface="Georgia" pitchFamily="18" charset="0"/>
              <a:ea typeface="ＭＳ Ｐゴシック" pitchFamily="34" charset="-128"/>
            </a:endParaRPr>
          </a:p>
        </p:txBody>
      </p:sp>
      <p:pic>
        <p:nvPicPr>
          <p:cNvPr id="2055" name="Picture 51" descr="DOC_ITA.jpg                                                    00293B0BMacintosh HD                   BD7F38D4:"/>
          <p:cNvPicPr>
            <a:picLocks noChangeAspect="1" noChangeArrowheads="1"/>
          </p:cNvPicPr>
          <p:nvPr/>
        </p:nvPicPr>
        <p:blipFill>
          <a:blip r:embed="rId15">
            <a:extLst>
              <a:ext uri="{28A0092B-C50C-407E-A947-70E740481C1C}">
                <a14:useLocalDpi xmlns:a14="http://schemas.microsoft.com/office/drawing/2010/main" val="0"/>
              </a:ext>
            </a:extLst>
          </a:blip>
          <a:srcRect b="32895"/>
          <a:stretch>
            <a:fillRect/>
          </a:stretch>
        </p:blipFill>
        <p:spPr bwMode="auto">
          <a:xfrm>
            <a:off x="2590800" y="6578600"/>
            <a:ext cx="4414838"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531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0" fontAlgn="base" hangingPunct="0">
        <a:spcBef>
          <a:spcPct val="0"/>
        </a:spcBef>
        <a:spcAft>
          <a:spcPct val="0"/>
        </a:spcAft>
        <a:defRPr sz="2400">
          <a:solidFill>
            <a:schemeClr val="tx1"/>
          </a:solidFill>
          <a:latin typeface="+mj-lt"/>
          <a:ea typeface="ＭＳ Ｐゴシック" charset="0"/>
          <a:cs typeface="+mj-cs"/>
        </a:defRPr>
      </a:lvl1pPr>
      <a:lvl2pPr algn="l" rtl="0" eaLnBrk="0" fontAlgn="base" hangingPunct="0">
        <a:spcBef>
          <a:spcPct val="0"/>
        </a:spcBef>
        <a:spcAft>
          <a:spcPct val="0"/>
        </a:spcAft>
        <a:defRPr sz="2400">
          <a:solidFill>
            <a:schemeClr val="tx1"/>
          </a:solidFill>
          <a:latin typeface="Georgia" charset="0"/>
          <a:ea typeface="ＭＳ Ｐゴシック" charset="0"/>
        </a:defRPr>
      </a:lvl2pPr>
      <a:lvl3pPr algn="l" rtl="0" eaLnBrk="0" fontAlgn="base" hangingPunct="0">
        <a:spcBef>
          <a:spcPct val="0"/>
        </a:spcBef>
        <a:spcAft>
          <a:spcPct val="0"/>
        </a:spcAft>
        <a:defRPr sz="2400">
          <a:solidFill>
            <a:schemeClr val="tx1"/>
          </a:solidFill>
          <a:latin typeface="Georgia" charset="0"/>
          <a:ea typeface="ＭＳ Ｐゴシック" charset="0"/>
        </a:defRPr>
      </a:lvl3pPr>
      <a:lvl4pPr algn="l" rtl="0" eaLnBrk="0" fontAlgn="base" hangingPunct="0">
        <a:spcBef>
          <a:spcPct val="0"/>
        </a:spcBef>
        <a:spcAft>
          <a:spcPct val="0"/>
        </a:spcAft>
        <a:defRPr sz="2400">
          <a:solidFill>
            <a:schemeClr val="tx1"/>
          </a:solidFill>
          <a:latin typeface="Georgia" charset="0"/>
          <a:ea typeface="ＭＳ Ｐゴシック" charset="0"/>
        </a:defRPr>
      </a:lvl4pPr>
      <a:lvl5pPr algn="l" rtl="0" eaLnBrk="0" fontAlgn="base" hangingPunct="0">
        <a:spcBef>
          <a:spcPct val="0"/>
        </a:spcBef>
        <a:spcAft>
          <a:spcPct val="0"/>
        </a:spcAft>
        <a:defRPr sz="2400">
          <a:solidFill>
            <a:schemeClr val="tx1"/>
          </a:solidFill>
          <a:latin typeface="Georgia" charset="0"/>
          <a:ea typeface="ＭＳ Ｐゴシック" charset="0"/>
        </a:defRPr>
      </a:lvl5pPr>
      <a:lvl6pPr marL="457200" algn="l" rtl="0" fontAlgn="base">
        <a:spcBef>
          <a:spcPct val="0"/>
        </a:spcBef>
        <a:spcAft>
          <a:spcPct val="0"/>
        </a:spcAft>
        <a:defRPr sz="2400">
          <a:solidFill>
            <a:schemeClr val="tx1"/>
          </a:solidFill>
          <a:latin typeface="Georgia" charset="0"/>
        </a:defRPr>
      </a:lvl6pPr>
      <a:lvl7pPr marL="914400" algn="l" rtl="0" fontAlgn="base">
        <a:spcBef>
          <a:spcPct val="0"/>
        </a:spcBef>
        <a:spcAft>
          <a:spcPct val="0"/>
        </a:spcAft>
        <a:defRPr sz="2400">
          <a:solidFill>
            <a:schemeClr val="tx1"/>
          </a:solidFill>
          <a:latin typeface="Georgia" charset="0"/>
        </a:defRPr>
      </a:lvl7pPr>
      <a:lvl8pPr marL="1371600" algn="l" rtl="0" fontAlgn="base">
        <a:spcBef>
          <a:spcPct val="0"/>
        </a:spcBef>
        <a:spcAft>
          <a:spcPct val="0"/>
        </a:spcAft>
        <a:defRPr sz="2400">
          <a:solidFill>
            <a:schemeClr val="tx1"/>
          </a:solidFill>
          <a:latin typeface="Georgia" charset="0"/>
        </a:defRPr>
      </a:lvl8pPr>
      <a:lvl9pPr marL="1828800" algn="l" rtl="0" fontAlgn="base">
        <a:spcBef>
          <a:spcPct val="0"/>
        </a:spcBef>
        <a:spcAft>
          <a:spcPct val="0"/>
        </a:spcAft>
        <a:defRPr sz="2400">
          <a:solidFill>
            <a:schemeClr val="tx1"/>
          </a:solidFill>
          <a:latin typeface="Georgia"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ifaiexpo.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po.gov/fdsys/granule/USCODE-2010-title10/USCODE-2010-title10-subtitleA-partIV-chap148-subchapV-sec2533a" TargetMode="External"/><Relationship Id="rId2" Type="http://schemas.openxmlformats.org/officeDocument/2006/relationships/hyperlink" Target="http://www.otexa.ita.doc.gov/berry.htm" TargetMode="Externa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hyperlink" Target="http://www.otexa.ita.doc.gov/berry.htm" TargetMode="External"/><Relationship Id="rId2" Type="http://schemas.openxmlformats.org/officeDocument/2006/relationships/hyperlink" Target="mailto:Kim.Glas@trade.gov" TargetMode="Externa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hyperlink" Target="http://www.gpo.gov/fdsys/granule/USCODE-2010-title10/USCODE-2010-title10-subtitleA-partIV-chap148-subchapV-sec2533a"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Kim.Glas@trade.gov" TargetMode="Externa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hyperlink" Target="http://www.otexa.ita.doc.gov/berry.htm" TargetMode="External"/><Relationship Id="rId4" Type="http://schemas.openxmlformats.org/officeDocument/2006/relationships/hyperlink" Target="mailto:Brian.Woodward@trade.gov"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madeinamerica-usa.org/index.php/ct-menu-item-3/2-uncategorised" TargetMode="External"/><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hyperlink" Target="http://thecarrollmuseums.blogspot.com/2015/07/carroll-mansion-wins-designation-as-all.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hyperlink" Target="http://www.madeinamerica-usa.org/index.php/ct-menu-item-3/2-uncategorised" TargetMode="External"/><Relationship Id="rId4" Type="http://schemas.openxmlformats.org/officeDocument/2006/relationships/hyperlink" Target="http://www.uncg.edu/ure/enewsletters/alumni_friends/2013/may/story1.ht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madeinamerica-usa.org/index.php/ct-menu-item-3/2-uncategorised" TargetMode="External"/><Relationship Id="rId2" Type="http://schemas.openxmlformats.org/officeDocument/2006/relationships/hyperlink" Target="mailto:james.delorbe@madeinamerica-usa.com"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hyperlink" Target="http://www.sam.gov/" TargetMode="External"/><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hyperlink" Target="http://www.census.gov/eos/www/naics/index.html" TargetMode="External"/><Relationship Id="rId4" Type="http://schemas.openxmlformats.org/officeDocument/2006/relationships/hyperlink" Target="http://fedgov.dnb.com/webfor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Mary-Lynn.Landgraf@trade.gov" TargetMode="External"/><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hyperlink" Target="http://www.sam.gov/" TargetMode="Externa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mailto:bouchonnett@ncmbc.us" TargetMode="External"/><Relationship Id="rId2" Type="http://schemas.openxmlformats.org/officeDocument/2006/relationships/hyperlink" Target="mailto:bouchonnet@frontier.com" TargetMode="Externa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hyperlink" Target="http://www.ncmbc.us/contact-us/contact-bouchonnett.php"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dibbs.bsm.dla.mil/" TargetMode="External"/><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tmp"/><Relationship Id="rId1" Type="http://schemas.openxmlformats.org/officeDocument/2006/relationships/slideLayout" Target="../slideLayouts/slideLayout12.xml"/><Relationship Id="rId4" Type="http://schemas.openxmlformats.org/officeDocument/2006/relationships/hyperlink" Target="http://quicksearch.dla.mi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quicksearch.dla.mil/" TargetMode="External"/><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www.usa.gov/" TargetMode="External"/><Relationship Id="rId7" Type="http://schemas.openxmlformats.org/officeDocument/2006/relationships/hyperlink" Target="http://www.kids.gov/" TargetMode="External"/><Relationship Id="rId2" Type="http://schemas.openxmlformats.org/officeDocument/2006/relationships/hyperlink" Target="http://www.gsa.gov/" TargetMode="External"/><Relationship Id="rId1" Type="http://schemas.openxmlformats.org/officeDocument/2006/relationships/slideLayout" Target="../slideLayouts/slideLayout4.xml"/><Relationship Id="rId6" Type="http://schemas.openxmlformats.org/officeDocument/2006/relationships/hyperlink" Target="http://www.usa.gov/topics/consumer.shtml" TargetMode="External"/><Relationship Id="rId5" Type="http://schemas.openxmlformats.org/officeDocument/2006/relationships/hyperlink" Target="http://publications.usa.gov/USAPubs.php" TargetMode="External"/><Relationship Id="rId4" Type="http://schemas.openxmlformats.org/officeDocument/2006/relationships/hyperlink" Target="http://www.usa.gov/gobiernousa/index.s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gsa.gov/" TargetMode="Externa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hyperlink" Target="http://www.gsa.gov/portal/mediaId/169031/fileName/2013_DB_AQuickGuideEngishFINAL.action" TargetMode="External"/><Relationship Id="rId2" Type="http://schemas.openxmlformats.org/officeDocument/2006/relationships/hyperlink" Target="http://www.gsa.gov/" TargetMode="Externa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sa.gov/cap"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acquisition.gov/" TargetMode="External"/><Relationship Id="rId1" Type="http://schemas.openxmlformats.org/officeDocument/2006/relationships/slideLayout" Target="../slideLayouts/slideLayout4.xml"/><Relationship Id="rId5" Type="http://schemas.openxmlformats.org/officeDocument/2006/relationships/hyperlink" Target="https://hallways.cap.gsa.gov/login-information" TargetMode="Externa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otexa.trade.gov/"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dla.mil/smallbusiness/pages/ptac.aspx" TargetMode="External"/><Relationship Id="rId7"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hyperlink" Target="http://www.dla.mil/Pages/default.aspx" TargetMode="External"/><Relationship Id="rId4" Type="http://schemas.openxmlformats.org/officeDocument/2006/relationships/hyperlink" Target="http://www.dla.mil/SmallBusiness/Pages/ptap.aspx"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dla.mil/smallbusiness/pages/ptac.aspx"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ncmahq.org/"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ncmahq.org/" TargetMode="Externa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www.energy.gov/articles/energy-department-announces-70-million-innovation-institute-smart-manufacturing" TargetMode="Externa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hyperlink" Target="https://www.usaspending.gov/"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energy.gov/articles/energy-department-announces-70-million-innovation-institute-smart-manufacturing" TargetMode="External"/><Relationship Id="rId2" Type="http://schemas.openxmlformats.org/officeDocument/2006/relationships/hyperlink" Target="https://www.sbir.gov" TargetMode="Externa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hyperlink" Target="http://www.energy.gov/articles/energy-department-announces-70-million-innovation-institute-smart-manufacturing" TargetMode="External"/><Relationship Id="rId2" Type="http://schemas.openxmlformats.org/officeDocument/2006/relationships/hyperlink" Target="https://www.sbir.gov/about/about-sttr" TargetMode="Externa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tainedglasslabs.co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tainedglasslabs.com/"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www.manufacturing.gov/"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otexa.trade.gov/"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manufacturing.gov/"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americamakes.us/" TargetMode="External"/><Relationship Id="rId2" Type="http://schemas.openxmlformats.org/officeDocument/2006/relationships/hyperlink" Target="http://www.manufacturing.gov/" TargetMode="Externa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hyperlink" Target="http://dmdii.uilabs.org" TargetMode="External"/><Relationship Id="rId2" Type="http://schemas.openxmlformats.org/officeDocument/2006/relationships/hyperlink" Target="http://www.manufacturing.gov/" TargetMode="Externa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hyperlink" Target="http://www.manufacturing.gov/" TargetMode="External"/><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hyperlink" Target="http://lift.technology/"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poweramericainstitute.com/" TargetMode="External"/><Relationship Id="rId2" Type="http://schemas.openxmlformats.org/officeDocument/2006/relationships/hyperlink" Target="http://www.manufacturing.gov/" TargetMode="External"/><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45.xml.rels><?xml version="1.0" encoding="UTF-8" standalone="yes"?>
<Relationships xmlns="http://schemas.openxmlformats.org/package/2006/relationships"><Relationship Id="rId3" Type="http://schemas.openxmlformats.org/officeDocument/2006/relationships/hyperlink" Target="http://www.iacmi.org/" TargetMode="External"/><Relationship Id="rId2" Type="http://schemas.openxmlformats.org/officeDocument/2006/relationships/hyperlink" Target="http://www.manufacturing.gov/" TargetMode="External"/><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3" Type="http://schemas.openxmlformats.org/officeDocument/2006/relationships/hyperlink" Target="http://www.aimphotonics.com/" TargetMode="External"/><Relationship Id="rId2" Type="http://schemas.openxmlformats.org/officeDocument/2006/relationships/hyperlink" Target="http://www.manufacturing.gov/" TargetMode="Externa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hyperlink" Target="http://www.fhemii.com/" TargetMode="External"/><Relationship Id="rId2" Type="http://schemas.openxmlformats.org/officeDocument/2006/relationships/hyperlink" Target="http://www.manufacturing.gov/" TargetMode="Externa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energy.gov/articles/energy-department-announces-70-million-innovation-institute-smart-manufacturing"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energy.gov/articles/energy-department-announces-70-million-innovation-institute-smart-manufacturing" TargetMode="Externa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hyperlink" Target="http://www.grants.gov/web/grants/view-opportunity.html?oppId=27901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otexa.trade.gov/"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www.energy.gov/articles/energy-department-announces-70-million-innovation-institute-smart-manufacturing"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energy.gov/articles/energy-department-announces-70-million-innovation-institute-smart-manufacturing" TargetMode="Externa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hyperlink" Target="http://www.grants.gov/web/grants/view-opportunity.html?oppId=276514"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sba.gov"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americassbdc.org"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americassbdc.org" TargetMode="External"/><Relationship Id="rId1" Type="http://schemas.openxmlformats.org/officeDocument/2006/relationships/slideLayout" Target="../slideLayouts/slideLayout4.xml"/><Relationship Id="rId4" Type="http://schemas.openxmlformats.org/officeDocument/2006/relationships/image" Target="../media/image66.jp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4.xml"/><Relationship Id="rId5" Type="http://schemas.openxmlformats.org/officeDocument/2006/relationships/image" Target="../media/image66.jpg"/><Relationship Id="rId4" Type="http://schemas.openxmlformats.org/officeDocument/2006/relationships/hyperlink" Target="https://www.sba.gov/tools/local-assistance/sbdc"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score.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hyperlink" Target="https://www.score.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hyperlink" Target="http://www.sba.gov/hubzone" TargetMode="External"/><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www.sba.gov/hubzone" TargetMode="External"/><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hyperlink" Target="http://otexa.trade.gov/"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mailto:kim-bang.nguyen@trade.gov" TargetMode="External"/><Relationship Id="rId5" Type="http://schemas.openxmlformats.org/officeDocument/2006/relationships/image" Target="../media/image9.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hyperlink" Target="http://www.sba.gov/hubzone" TargetMode="External"/><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hyperlink" Target="https://www.sba.gov/content/maintaining-hubzone-certification" TargetMode="External"/><Relationship Id="rId5" Type="http://schemas.openxmlformats.org/officeDocument/2006/relationships/hyperlink" Target="https://www.sba.gov/content/applying-hubzone-program" TargetMode="External"/><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hyperlink" Target="https://www.fbo.gov/"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trade.gov/nei/" TargetMode="Externa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hyperlink" Target="http://www.census.gov/scheduleb"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hyperlink" Target="mailto:ftd.scheduleb@census.gov%20?subject=Export%20assistance"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hts.usitc.gov"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hyperlink" Target="http://hts.usitc.gov"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otexa.trade.gov/"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hyperlink" Target="http://www.export.gov/logistics/eg_main_018119.asp" TargetMode="External"/><Relationship Id="rId2" Type="http://schemas.openxmlformats.org/officeDocument/2006/relationships/hyperlink" Target="http://www.census.gov/foreign-trade/data/video022.html" TargetMode="Externa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hyperlink" Target="http://www.ustreas.gov/offices/enforcement/ofac/" TargetMode="External"/><Relationship Id="rId2" Type="http://schemas.openxmlformats.org/officeDocument/2006/relationships/hyperlink" Target="http://www.justice.gov/criminal-fraud/foreign-corrupt-practices-act" TargetMode="External"/><Relationship Id="rId1" Type="http://schemas.openxmlformats.org/officeDocument/2006/relationships/slideLayout" Target="../slideLayouts/slideLayout2.xml"/><Relationship Id="rId4" Type="http://schemas.openxmlformats.org/officeDocument/2006/relationships/hyperlink" Target="http://www.export.gov"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stopfakes.gov/" TargetMode="External"/><Relationship Id="rId7" Type="http://schemas.openxmlformats.org/officeDocument/2006/relationships/image" Target="../media/image89.jpeg"/><Relationship Id="rId2" Type="http://schemas.openxmlformats.org/officeDocument/2006/relationships/hyperlink" Target="https://www.sba.gov/content/intellectual-property-law" TargetMode="External"/><Relationship Id="rId1" Type="http://schemas.openxmlformats.org/officeDocument/2006/relationships/slideLayout" Target="../slideLayouts/slideLayout4.xml"/><Relationship Id="rId6" Type="http://schemas.openxmlformats.org/officeDocument/2006/relationships/hyperlink" Target="http://www.uspto.gov/patents/index.jsp" TargetMode="External"/><Relationship Id="rId5" Type="http://schemas.openxmlformats.org/officeDocument/2006/relationships/hyperlink" Target="http://www.stopfakes.gov/business-tools" TargetMode="External"/><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3" Type="http://schemas.openxmlformats.org/officeDocument/2006/relationships/hyperlink" Target="https://www.sba.gov/content/intellectual-property-law" TargetMode="External"/><Relationship Id="rId7" Type="http://schemas.openxmlformats.org/officeDocument/2006/relationships/hyperlink" Target="http://www.uspto.gov/inventors/assessment/" TargetMode="External"/><Relationship Id="rId2" Type="http://schemas.openxmlformats.org/officeDocument/2006/relationships/hyperlink" Target="http://www.copyright.gov/" TargetMode="Externa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www.uspto.gov/trademarks/index.jsp" TargetMode="External"/></Relationships>
</file>

<file path=ppt/slides/_rels/slide74.xml.rels><?xml version="1.0" encoding="UTF-8" standalone="yes"?>
<Relationships xmlns="http://schemas.openxmlformats.org/package/2006/relationships"><Relationship Id="rId2" Type="http://schemas.openxmlformats.org/officeDocument/2006/relationships/hyperlink" Target="http://www.export.gov"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build.export.gov/build/idcplg?IdcService=DOWNLOAD_PUBLIC_FILE&amp;RevisionSelectionMethod=Latest&amp;dDocName=eg_main_088325" TargetMode="External"/><Relationship Id="rId2" Type="http://schemas.openxmlformats.org/officeDocument/2006/relationships/hyperlink" Target="http://www.export.gov" TargetMode="Externa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g"/></Relationships>
</file>

<file path=ppt/slides/_rels/slide76.xml.rels><?xml version="1.0" encoding="UTF-8" standalone="yes"?>
<Relationships xmlns="http://schemas.openxmlformats.org/package/2006/relationships"><Relationship Id="rId3" Type="http://schemas.openxmlformats.org/officeDocument/2006/relationships/hyperlink" Target="http://www.otexa.trade.gov/"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mailto:mary-lynn.landgraf@trade.gov"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otexa.trade.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otexa.trade.gov/MadeInUSA.htm"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otexa.trade.gov/MadeInUSA.ht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24200" y="1143000"/>
            <a:ext cx="5867400" cy="2514600"/>
          </a:xfrm>
        </p:spPr>
        <p:txBody>
          <a:bodyPr/>
          <a:lstStyle/>
          <a:p>
            <a:pPr algn="ctr"/>
            <a:r>
              <a:rPr lang="en-US" sz="4000" b="1" dirty="0" smtClean="0"/>
              <a:t>Government</a:t>
            </a:r>
            <a:br>
              <a:rPr lang="en-US" sz="4000" b="1" dirty="0" smtClean="0"/>
            </a:br>
            <a:r>
              <a:rPr lang="en-US" sz="4000" b="1" dirty="0" smtClean="0"/>
              <a:t>Contracting:</a:t>
            </a:r>
            <a:br>
              <a:rPr lang="en-US" sz="4000" b="1" dirty="0" smtClean="0"/>
            </a:br>
            <a:r>
              <a:rPr lang="en-US" sz="4000" b="1" dirty="0" smtClean="0"/>
              <a:t>A Basic Guide and Tutorial</a:t>
            </a:r>
            <a:endParaRPr lang="en-US" sz="4000" b="1" dirty="0"/>
          </a:p>
        </p:txBody>
      </p:sp>
      <p:sp>
        <p:nvSpPr>
          <p:cNvPr id="5" name="Subtitle 4"/>
          <p:cNvSpPr>
            <a:spLocks noGrp="1"/>
          </p:cNvSpPr>
          <p:nvPr>
            <p:ph type="subTitle" idx="1"/>
          </p:nvPr>
        </p:nvSpPr>
        <p:spPr>
          <a:xfrm>
            <a:off x="3124200" y="4038600"/>
            <a:ext cx="5867400" cy="2590800"/>
          </a:xfrm>
        </p:spPr>
        <p:txBody>
          <a:bodyPr/>
          <a:lstStyle/>
          <a:p>
            <a:pPr algn="ctr"/>
            <a:r>
              <a:rPr lang="en-US" sz="1600" b="1" dirty="0">
                <a:solidFill>
                  <a:schemeClr val="accent2">
                    <a:lumMod val="75000"/>
                  </a:schemeClr>
                </a:solidFill>
              </a:rPr>
              <a:t>Mary Lynn Landgraf</a:t>
            </a:r>
          </a:p>
          <a:p>
            <a:pPr algn="ctr"/>
            <a:r>
              <a:rPr lang="en-US" sz="1600" b="1" dirty="0">
                <a:solidFill>
                  <a:schemeClr val="accent2">
                    <a:lumMod val="75000"/>
                  </a:schemeClr>
                </a:solidFill>
              </a:rPr>
              <a:t>Senior International Trade </a:t>
            </a:r>
            <a:r>
              <a:rPr lang="en-US" sz="1600" b="1" dirty="0" smtClean="0">
                <a:solidFill>
                  <a:schemeClr val="accent2">
                    <a:lumMod val="75000"/>
                  </a:schemeClr>
                </a:solidFill>
              </a:rPr>
              <a:t>Specialist</a:t>
            </a:r>
          </a:p>
          <a:p>
            <a:pPr algn="ctr"/>
            <a:r>
              <a:rPr lang="en-US" sz="1600" b="1" dirty="0" smtClean="0">
                <a:solidFill>
                  <a:schemeClr val="accent2">
                    <a:lumMod val="75000"/>
                  </a:schemeClr>
                </a:solidFill>
              </a:rPr>
              <a:t>OTEXA</a:t>
            </a:r>
          </a:p>
          <a:p>
            <a:pPr algn="ctr"/>
            <a:endParaRPr lang="en-US" sz="1600" b="1" dirty="0">
              <a:solidFill>
                <a:schemeClr val="accent2">
                  <a:lumMod val="75000"/>
                </a:schemeClr>
              </a:solidFill>
            </a:endParaRPr>
          </a:p>
          <a:p>
            <a:pPr algn="ctr"/>
            <a:r>
              <a:rPr lang="en-US" sz="1600" dirty="0" smtClean="0">
                <a:solidFill>
                  <a:schemeClr val="accent2">
                    <a:lumMod val="75000"/>
                  </a:schemeClr>
                </a:solidFill>
              </a:rPr>
              <a:t>October 7, 2015</a:t>
            </a:r>
            <a:endParaRPr lang="en-US" sz="1600" dirty="0">
              <a:solidFill>
                <a:schemeClr val="accent2">
                  <a:lumMod val="75000"/>
                </a:schemeClr>
              </a:solidFill>
            </a:endParaRPr>
          </a:p>
          <a:p>
            <a:pPr algn="ctr"/>
            <a:r>
              <a:rPr lang="en-US" sz="1600" dirty="0" smtClean="0">
                <a:solidFill>
                  <a:schemeClr val="accent2">
                    <a:lumMod val="75000"/>
                  </a:schemeClr>
                </a:solidFill>
                <a:hlinkClick r:id="rId2"/>
              </a:rPr>
              <a:t>IFAI Expo</a:t>
            </a:r>
            <a:endParaRPr lang="en-US" sz="1600" dirty="0">
              <a:solidFill>
                <a:schemeClr val="accent2">
                  <a:lumMod val="75000"/>
                </a:schemeClr>
              </a:solidFill>
            </a:endParaRPr>
          </a:p>
          <a:p>
            <a:pPr algn="ctr"/>
            <a:r>
              <a:rPr lang="en-US" sz="1600" dirty="0" smtClean="0">
                <a:solidFill>
                  <a:schemeClr val="accent2">
                    <a:lumMod val="75000"/>
                  </a:schemeClr>
                </a:solidFill>
              </a:rPr>
              <a:t>Anaheim, CA</a:t>
            </a:r>
            <a:endParaRPr lang="en-US" sz="1600" dirty="0">
              <a:solidFill>
                <a:schemeClr val="accent2">
                  <a:lumMod val="75000"/>
                </a:schemeClr>
              </a:solidFill>
            </a:endParaRPr>
          </a:p>
          <a:p>
            <a:pPr algn="ctr"/>
            <a:r>
              <a:rPr lang="en-US" sz="1600" dirty="0">
                <a:solidFill>
                  <a:schemeClr val="accent2">
                    <a:lumMod val="75000"/>
                  </a:schemeClr>
                </a:solidFill>
              </a:rPr>
              <a:t>Research Assistant and Intern: </a:t>
            </a:r>
            <a:r>
              <a:rPr lang="en-US" sz="1600" dirty="0" smtClean="0">
                <a:solidFill>
                  <a:schemeClr val="accent2">
                    <a:lumMod val="75000"/>
                  </a:schemeClr>
                </a:solidFill>
              </a:rPr>
              <a:t>Catrina Corley</a:t>
            </a:r>
            <a:endParaRPr lang="en-US" sz="1600" dirty="0">
              <a:solidFill>
                <a:schemeClr val="accent2">
                  <a:lumMod val="75000"/>
                </a:schemeClr>
              </a:solidFill>
            </a:endParaRPr>
          </a:p>
        </p:txBody>
      </p:sp>
      <p:sp>
        <p:nvSpPr>
          <p:cNvPr id="58373" name="Slide Number Placeholder 6"/>
          <p:cNvSpPr>
            <a:spLocks noGrp="1"/>
          </p:cNvSpPr>
          <p:nvPr>
            <p:ph type="sldNum" sz="quarter" idx="4294967295"/>
          </p:nvPr>
        </p:nvSpPr>
        <p:spPr>
          <a:xfrm>
            <a:off x="8077200" y="6564313"/>
            <a:ext cx="1066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Georgia" pitchFamily="18" charset="0"/>
                <a:ea typeface="ＭＳ Ｐゴシック" pitchFamily="34" charset="-128"/>
              </a:defRPr>
            </a:lvl1pPr>
            <a:lvl2pPr marL="742950" indent="-285750" eaLnBrk="0" hangingPunct="0">
              <a:spcBef>
                <a:spcPct val="20000"/>
              </a:spcBef>
              <a:buChar char="–"/>
              <a:defRPr sz="2800">
                <a:solidFill>
                  <a:schemeClr val="tx1"/>
                </a:solidFill>
                <a:latin typeface="Georgia" pitchFamily="18" charset="0"/>
                <a:ea typeface="ＭＳ Ｐゴシック" pitchFamily="34" charset="-128"/>
              </a:defRPr>
            </a:lvl2pPr>
            <a:lvl3pPr marL="1143000" indent="-228600" eaLnBrk="0" hangingPunct="0">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spcBef>
                <a:spcPct val="20000"/>
              </a:spcBef>
              <a:buChar char="–"/>
              <a:defRPr sz="2000">
                <a:solidFill>
                  <a:schemeClr val="tx1"/>
                </a:solidFill>
                <a:latin typeface="Georgia" pitchFamily="18" charset="0"/>
                <a:ea typeface="ＭＳ Ｐゴシック" pitchFamily="34" charset="-128"/>
              </a:defRPr>
            </a:lvl4pPr>
            <a:lvl5pPr marL="2057400" indent="-228600" eaLnBrk="0" hangingPunct="0">
              <a:spcBef>
                <a:spcPct val="20000"/>
              </a:spcBef>
              <a:buChar char="»"/>
              <a:defRPr sz="2000">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Georgia" pitchFamily="18" charset="0"/>
                <a:ea typeface="ＭＳ Ｐゴシック" pitchFamily="34" charset="-128"/>
              </a:defRPr>
            </a:lvl9pPr>
          </a:lstStyle>
          <a:p>
            <a:pPr>
              <a:spcBef>
                <a:spcPct val="0"/>
              </a:spcBef>
              <a:buFontTx/>
              <a:buNone/>
            </a:pPr>
            <a:fld id="{77B7489A-CDF6-4A74-BD1E-5AE038242CF6}" type="slidenum">
              <a:rPr lang="en-US" altLang="en-US" sz="1000" smtClean="0">
                <a:solidFill>
                  <a:srgbClr val="0067AB"/>
                </a:solidFill>
                <a:latin typeface="Verdana" pitchFamily="34" charset="0"/>
              </a:rPr>
              <a:pPr>
                <a:spcBef>
                  <a:spcPct val="0"/>
                </a:spcBef>
                <a:buFontTx/>
                <a:buNone/>
              </a:pPr>
              <a:t>1</a:t>
            </a:fld>
            <a:endParaRPr lang="en-US" altLang="en-US" sz="1400" dirty="0" smtClean="0">
              <a:solidFill>
                <a:srgbClr val="0067AB"/>
              </a:solidFill>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0"/>
            <a:ext cx="2443163" cy="83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0386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10</a:t>
            </a:fld>
            <a:endParaRPr lang="en-US" altLang="en-US" sz="1400" dirty="0">
              <a:latin typeface="Georgia" pitchFamily="18" charset="0"/>
            </a:endParaRPr>
          </a:p>
        </p:txBody>
      </p:sp>
      <p:sp>
        <p:nvSpPr>
          <p:cNvPr id="4" name="Rectangle 3"/>
          <p:cNvSpPr/>
          <p:nvPr/>
        </p:nvSpPr>
        <p:spPr>
          <a:xfrm>
            <a:off x="244137" y="1219200"/>
            <a:ext cx="3836350" cy="5278368"/>
          </a:xfrm>
          <a:prstGeom prst="rect">
            <a:avLst/>
          </a:prstGeom>
        </p:spPr>
        <p:txBody>
          <a:bodyPr wrap="square">
            <a:spAutoFit/>
          </a:bodyPr>
          <a:lstStyle/>
          <a:p>
            <a:pPr marL="285750" indent="-285750">
              <a:buFont typeface="Arial" panose="020B0604020202020204" pitchFamily="34" charset="0"/>
              <a:buChar char="•"/>
            </a:pPr>
            <a:r>
              <a:rPr lang="en-US" sz="1700" dirty="0">
                <a:latin typeface="Georgia" panose="02040502050405020303" pitchFamily="18" charset="0"/>
              </a:rPr>
              <a:t>Purpose – to maintain an active industrial base in times of </a:t>
            </a:r>
            <a:r>
              <a:rPr lang="en-US" sz="1700" dirty="0" smtClean="0">
                <a:latin typeface="Georgia" panose="02040502050405020303" pitchFamily="18" charset="0"/>
              </a:rPr>
              <a:t>war</a:t>
            </a:r>
          </a:p>
          <a:p>
            <a:pPr marL="285750" indent="-285750">
              <a:buFont typeface="Arial" panose="020B0604020202020204" pitchFamily="34" charset="0"/>
              <a:buChar char="•"/>
            </a:pPr>
            <a:endParaRPr lang="en-US" sz="800" dirty="0">
              <a:latin typeface="Georgia" panose="02040502050405020303" pitchFamily="18" charset="0"/>
            </a:endParaRPr>
          </a:p>
          <a:p>
            <a:pPr marL="285750" indent="-285750">
              <a:buFont typeface="Arial" panose="020B0604020202020204" pitchFamily="34" charset="0"/>
              <a:buChar char="•"/>
            </a:pPr>
            <a:r>
              <a:rPr lang="en-US" sz="1700" dirty="0">
                <a:latin typeface="Georgia" panose="02040502050405020303" pitchFamily="18" charset="0"/>
              </a:rPr>
              <a:t>Generally applied on a fiber-forward </a:t>
            </a:r>
            <a:r>
              <a:rPr lang="en-US" sz="1700" dirty="0" smtClean="0">
                <a:latin typeface="Georgia" panose="02040502050405020303" pitchFamily="18" charset="0"/>
              </a:rPr>
              <a:t>basis</a:t>
            </a:r>
          </a:p>
          <a:p>
            <a:pPr marL="285750" indent="-285750">
              <a:buFont typeface="Arial" panose="020B0604020202020204" pitchFamily="34" charset="0"/>
              <a:buChar char="•"/>
            </a:pPr>
            <a:endParaRPr lang="en-US" sz="800" dirty="0">
              <a:latin typeface="Georgia" panose="02040502050405020303" pitchFamily="18" charset="0"/>
            </a:endParaRPr>
          </a:p>
          <a:p>
            <a:pPr marL="285750" indent="-285750">
              <a:buFont typeface="Arial" panose="020B0604020202020204" pitchFamily="34" charset="0"/>
              <a:buChar char="•"/>
            </a:pPr>
            <a:r>
              <a:rPr lang="en-US" sz="1700" dirty="0">
                <a:latin typeface="Georgia" panose="02040502050405020303" pitchFamily="18" charset="0"/>
              </a:rPr>
              <a:t>In FY 2014, the Defense Logistic Agency’s sales of clothing, textiles &amp; equipment to military personnel worldwide surpassed $1.9 </a:t>
            </a:r>
            <a:r>
              <a:rPr lang="en-US" sz="1700" dirty="0" smtClean="0">
                <a:latin typeface="Georgia" panose="02040502050405020303" pitchFamily="18" charset="0"/>
              </a:rPr>
              <a:t>billion</a:t>
            </a:r>
          </a:p>
          <a:p>
            <a:pPr marL="285750" indent="-285750">
              <a:buFont typeface="Arial" panose="020B0604020202020204" pitchFamily="34" charset="0"/>
              <a:buChar char="•"/>
            </a:pPr>
            <a:endParaRPr lang="en-US" sz="800" dirty="0" smtClean="0">
              <a:latin typeface="Georgia" panose="02040502050405020303" pitchFamily="18" charset="0"/>
            </a:endParaRPr>
          </a:p>
          <a:p>
            <a:pPr marL="285750" indent="-285750">
              <a:buFont typeface="Arial" panose="020B0604020202020204" pitchFamily="34" charset="0"/>
              <a:buChar char="•"/>
            </a:pPr>
            <a:r>
              <a:rPr lang="en-US" sz="1700" dirty="0">
                <a:latin typeface="Georgia" panose="02040502050405020303" pitchFamily="18" charset="0"/>
              </a:rPr>
              <a:t>Over 8,000 different </a:t>
            </a:r>
            <a:r>
              <a:rPr lang="en-US" sz="1700" dirty="0" smtClean="0">
                <a:latin typeface="Georgia" panose="02040502050405020303" pitchFamily="18" charset="0"/>
              </a:rPr>
              <a:t>items procured</a:t>
            </a:r>
            <a:r>
              <a:rPr lang="en-US" sz="1700" dirty="0">
                <a:latin typeface="Georgia" panose="02040502050405020303" pitchFamily="18" charset="0"/>
              </a:rPr>
              <a:t>, ranging from uniforms, footwear and undergarments to ecclesiastical items, individual equipment, flags, </a:t>
            </a:r>
            <a:r>
              <a:rPr lang="en-US" sz="1700" dirty="0" smtClean="0">
                <a:latin typeface="Georgia" panose="02040502050405020303" pitchFamily="18" charset="0"/>
              </a:rPr>
              <a:t>tents</a:t>
            </a:r>
          </a:p>
          <a:p>
            <a:pPr marL="285750" indent="-285750">
              <a:buFont typeface="Arial" panose="020B0604020202020204" pitchFamily="34" charset="0"/>
              <a:buChar char="•"/>
            </a:pPr>
            <a:endParaRPr lang="en-US" sz="800" dirty="0">
              <a:latin typeface="Georgia" panose="02040502050405020303" pitchFamily="18" charset="0"/>
            </a:endParaRPr>
          </a:p>
          <a:p>
            <a:pPr marL="285750" indent="-285750">
              <a:buFont typeface="Arial" panose="020B0604020202020204" pitchFamily="34" charset="0"/>
              <a:buChar char="•"/>
            </a:pPr>
            <a:r>
              <a:rPr lang="en-US" sz="1700" dirty="0">
                <a:latin typeface="Georgia" panose="02040502050405020303" pitchFamily="18" charset="0"/>
              </a:rPr>
              <a:t>OTEXA provides match-making services to U.S. companies wishing to sell to the military, both here and overseas</a:t>
            </a:r>
          </a:p>
          <a:p>
            <a:pPr marL="285750" indent="-285750">
              <a:buFont typeface="Arial" panose="020B0604020202020204" pitchFamily="34" charset="0"/>
              <a:buChar char="•"/>
            </a:pPr>
            <a:endParaRPr lang="en-US" sz="1600" dirty="0">
              <a:latin typeface="Georgia" panose="02040502050405020303" pitchFamily="18" charset="0"/>
            </a:endParaRPr>
          </a:p>
        </p:txBody>
      </p:sp>
      <p:sp>
        <p:nvSpPr>
          <p:cNvPr id="6" name="TextBox 5"/>
          <p:cNvSpPr txBox="1"/>
          <p:nvPr/>
        </p:nvSpPr>
        <p:spPr>
          <a:xfrm>
            <a:off x="4237291" y="5728156"/>
            <a:ext cx="4730782" cy="215444"/>
          </a:xfrm>
          <a:prstGeom prst="rect">
            <a:avLst/>
          </a:prstGeom>
          <a:noFill/>
        </p:spPr>
        <p:txBody>
          <a:bodyPr wrap="none" rtlCol="0">
            <a:spAutoFit/>
          </a:bodyPr>
          <a:lstStyle/>
          <a:p>
            <a:r>
              <a:rPr lang="en-US" sz="800" i="1" dirty="0">
                <a:solidFill>
                  <a:srgbClr val="C4C4C4"/>
                </a:solidFill>
              </a:rPr>
              <a:t>https://upload.wikimedia.org/wikipedia/commons/a/a8/U.S._Army_service_dress_uniform.jpg</a:t>
            </a: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smtClean="0">
                <a:solidFill>
                  <a:schemeClr val="accent2"/>
                </a:solidFill>
                <a:hlinkClick r:id="rId2"/>
              </a:rPr>
              <a:t>http://www.otexa.ita.doc.gov/berry.htm</a:t>
            </a:r>
            <a:r>
              <a:rPr lang="en-US" sz="1200" b="1" i="1" u="sng" dirty="0" smtClean="0">
                <a:solidFill>
                  <a:schemeClr val="accent2"/>
                </a:solidFill>
              </a:rPr>
              <a:t> </a:t>
            </a:r>
            <a:endParaRPr lang="en-US" sz="1200" b="1" i="1" u="sng" dirty="0">
              <a:solidFill>
                <a:schemeClr val="accent2"/>
              </a:solidFill>
            </a:endParaRPr>
          </a:p>
        </p:txBody>
      </p:sp>
      <p:sp>
        <p:nvSpPr>
          <p:cNvPr id="10" name="Content Placeholder 2"/>
          <p:cNvSpPr>
            <a:spLocks noGrp="1"/>
          </p:cNvSpPr>
          <p:nvPr>
            <p:ph idx="1"/>
          </p:nvPr>
        </p:nvSpPr>
        <p:spPr>
          <a:xfrm>
            <a:off x="4311567" y="1066800"/>
            <a:ext cx="4518727" cy="1447800"/>
          </a:xfrm>
        </p:spPr>
        <p:style>
          <a:lnRef idx="1">
            <a:schemeClr val="accent5"/>
          </a:lnRef>
          <a:fillRef idx="2">
            <a:schemeClr val="accent5"/>
          </a:fillRef>
          <a:effectRef idx="1">
            <a:schemeClr val="accent5"/>
          </a:effectRef>
          <a:fontRef idx="minor">
            <a:schemeClr val="dk1"/>
          </a:fontRef>
        </p:style>
        <p:txBody>
          <a:bodyPr/>
          <a:lstStyle/>
          <a:p>
            <a:pPr marL="0" indent="0">
              <a:buNone/>
            </a:pPr>
            <a:r>
              <a:rPr lang="en-US" sz="1800" dirty="0" smtClean="0"/>
              <a:t>The Department of Defense (DoD) required by law, </a:t>
            </a:r>
            <a:r>
              <a:rPr lang="en-US" sz="1800" dirty="0">
                <a:hlinkClick r:id="rId3"/>
              </a:rPr>
              <a:t>10 U.S.C. 2533A in Section 832 of Public Law </a:t>
            </a:r>
            <a:r>
              <a:rPr lang="en-US" sz="1800" dirty="0" smtClean="0">
                <a:hlinkClick r:id="rId3"/>
              </a:rPr>
              <a:t>107-107</a:t>
            </a:r>
            <a:r>
              <a:rPr lang="en-US" sz="1800" dirty="0"/>
              <a:t>,</a:t>
            </a:r>
            <a:r>
              <a:rPr lang="en-US" sz="1800" dirty="0" smtClean="0"/>
              <a:t> to procure domestically-manufactured clothing and textiles.</a:t>
            </a:r>
          </a:p>
        </p:txBody>
      </p:sp>
      <p:pic>
        <p:nvPicPr>
          <p:cNvPr id="7170" name="Picture 2" descr="H:\DesktopFiles\Catrina Corley\Documents\U_S__Army_service_dress_unifor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1568" y="2667000"/>
            <a:ext cx="4582228" cy="3048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152400" y="152400"/>
            <a:ext cx="8686800" cy="609600"/>
          </a:xfrm>
        </p:spPr>
        <p:txBody>
          <a:bodyPr/>
          <a:lstStyle/>
          <a:p>
            <a:r>
              <a:rPr lang="en-US" b="1" dirty="0">
                <a:solidFill>
                  <a:srgbClr val="0070C0"/>
                </a:solidFill>
              </a:rPr>
              <a:t>DoD Procurement of Clothing &amp; Textiles </a:t>
            </a:r>
            <a:r>
              <a:rPr lang="en-US" b="1" dirty="0" smtClean="0">
                <a:solidFill>
                  <a:srgbClr val="0070C0"/>
                </a:solidFill>
              </a:rPr>
              <a:t/>
            </a:r>
            <a:br>
              <a:rPr lang="en-US" b="1" dirty="0" smtClean="0">
                <a:solidFill>
                  <a:srgbClr val="0070C0"/>
                </a:solidFill>
              </a:rPr>
            </a:br>
            <a:r>
              <a:rPr lang="en-US" b="1" dirty="0" smtClean="0">
                <a:solidFill>
                  <a:srgbClr val="0070C0"/>
                </a:solidFill>
              </a:rPr>
              <a:t>(The </a:t>
            </a:r>
            <a:r>
              <a:rPr lang="en-US" b="1" dirty="0">
                <a:solidFill>
                  <a:srgbClr val="0070C0"/>
                </a:solidFill>
              </a:rPr>
              <a:t>Berry Amendment)</a:t>
            </a:r>
            <a:endParaRPr lang="en-US" dirty="0"/>
          </a:p>
        </p:txBody>
      </p:sp>
    </p:spTree>
    <p:extLst>
      <p:ext uri="{BB962C8B-B14F-4D97-AF65-F5344CB8AC3E}">
        <p14:creationId xmlns:p14="http://schemas.microsoft.com/office/powerpoint/2010/main" val="2767373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11</a:t>
            </a:fld>
            <a:endParaRPr lang="en-US" altLang="en-US" sz="1400" dirty="0">
              <a:latin typeface="Georgia" pitchFamily="18" charset="0"/>
            </a:endParaRPr>
          </a:p>
        </p:txBody>
      </p:sp>
      <p:sp>
        <p:nvSpPr>
          <p:cNvPr id="4" name="Rectangle 3"/>
          <p:cNvSpPr/>
          <p:nvPr/>
        </p:nvSpPr>
        <p:spPr>
          <a:xfrm>
            <a:off x="244137" y="2133600"/>
            <a:ext cx="3836350" cy="3010055"/>
          </a:xfrm>
          <a:prstGeom prst="rect">
            <a:avLst/>
          </a:prstGeom>
        </p:spPr>
        <p:txBody>
          <a:bodyPr wrap="square">
            <a:spAutoFit/>
          </a:bodyPr>
          <a:lstStyle/>
          <a:p>
            <a:pPr algn="ctr">
              <a:spcBef>
                <a:spcPct val="20000"/>
              </a:spcBef>
            </a:pPr>
            <a:r>
              <a:rPr lang="en-US" altLang="en-US" sz="2000" b="1" dirty="0">
                <a:solidFill>
                  <a:srgbClr val="000000"/>
                </a:solidFill>
                <a:latin typeface="Georgia" panose="02040502050405020303" pitchFamily="18" charset="0"/>
              </a:rPr>
              <a:t>Maria D’Andrea</a:t>
            </a:r>
          </a:p>
          <a:p>
            <a:pPr algn="ctr">
              <a:spcBef>
                <a:spcPct val="20000"/>
              </a:spcBef>
            </a:pPr>
            <a:r>
              <a:rPr lang="en-US" altLang="en-US" sz="1600" dirty="0">
                <a:solidFill>
                  <a:srgbClr val="000000"/>
                </a:solidFill>
                <a:latin typeface="Georgia" panose="02040502050405020303" pitchFamily="18" charset="0"/>
              </a:rPr>
              <a:t>Supervisory International Trade Specialist</a:t>
            </a:r>
          </a:p>
          <a:p>
            <a:pPr algn="ctr">
              <a:spcBef>
                <a:spcPct val="20000"/>
              </a:spcBef>
            </a:pPr>
            <a:r>
              <a:rPr lang="en-US" altLang="en-US" sz="1600" dirty="0">
                <a:solidFill>
                  <a:srgbClr val="000000"/>
                </a:solidFill>
                <a:latin typeface="Georgia" panose="02040502050405020303" pitchFamily="18" charset="0"/>
              </a:rPr>
              <a:t>Office of Textiles and Apparel</a:t>
            </a:r>
          </a:p>
          <a:p>
            <a:pPr algn="ctr">
              <a:spcBef>
                <a:spcPct val="20000"/>
              </a:spcBef>
            </a:pPr>
            <a:r>
              <a:rPr lang="en-US" altLang="en-US" sz="1600" dirty="0">
                <a:solidFill>
                  <a:srgbClr val="000000"/>
                </a:solidFill>
                <a:latin typeface="Georgia" panose="02040502050405020303" pitchFamily="18" charset="0"/>
              </a:rPr>
              <a:t>Industry and Analysis</a:t>
            </a:r>
          </a:p>
          <a:p>
            <a:pPr algn="ctr">
              <a:spcBef>
                <a:spcPct val="20000"/>
              </a:spcBef>
            </a:pPr>
            <a:r>
              <a:rPr lang="en-US" altLang="en-US" sz="1600" dirty="0">
                <a:solidFill>
                  <a:srgbClr val="000000"/>
                </a:solidFill>
                <a:latin typeface="Georgia" panose="02040502050405020303" pitchFamily="18" charset="0"/>
              </a:rPr>
              <a:t>International Trade Administration</a:t>
            </a:r>
          </a:p>
          <a:p>
            <a:pPr algn="ctr">
              <a:spcBef>
                <a:spcPct val="20000"/>
              </a:spcBef>
            </a:pPr>
            <a:r>
              <a:rPr lang="en-US" altLang="en-US" sz="1600" dirty="0">
                <a:solidFill>
                  <a:srgbClr val="000000"/>
                </a:solidFill>
                <a:latin typeface="Georgia" panose="02040502050405020303" pitchFamily="18" charset="0"/>
              </a:rPr>
              <a:t>U.S. Department of Commerce</a:t>
            </a:r>
          </a:p>
          <a:p>
            <a:pPr algn="ctr">
              <a:spcBef>
                <a:spcPct val="20000"/>
              </a:spcBef>
            </a:pPr>
            <a:endParaRPr lang="en-US" altLang="en-US" sz="1600" dirty="0">
              <a:solidFill>
                <a:srgbClr val="000000"/>
              </a:solidFill>
              <a:latin typeface="Georgia" panose="02040502050405020303" pitchFamily="18" charset="0"/>
              <a:hlinkClick r:id="rId2"/>
            </a:endParaRPr>
          </a:p>
          <a:p>
            <a:pPr algn="ctr">
              <a:spcBef>
                <a:spcPct val="20000"/>
              </a:spcBef>
            </a:pPr>
            <a:r>
              <a:rPr lang="en-US" altLang="en-US" sz="1600" dirty="0">
                <a:solidFill>
                  <a:srgbClr val="000000"/>
                </a:solidFill>
                <a:latin typeface="Georgia" panose="02040502050405020303" pitchFamily="18" charset="0"/>
                <a:hlinkClick r:id="rId2"/>
              </a:rPr>
              <a:t>Maria.Dandrea@trade.gov</a:t>
            </a:r>
            <a:endParaRPr lang="en-US" altLang="en-US" sz="1600" dirty="0">
              <a:solidFill>
                <a:srgbClr val="000000"/>
              </a:solidFill>
              <a:latin typeface="Georgia" panose="02040502050405020303" pitchFamily="18" charset="0"/>
            </a:endParaRPr>
          </a:p>
          <a:p>
            <a:pPr algn="ctr">
              <a:spcBef>
                <a:spcPct val="20000"/>
              </a:spcBef>
            </a:pPr>
            <a:r>
              <a:rPr lang="en-US" altLang="en-US" sz="1600" dirty="0">
                <a:solidFill>
                  <a:srgbClr val="000000"/>
                </a:solidFill>
                <a:latin typeface="Georgia" panose="02040502050405020303" pitchFamily="18" charset="0"/>
              </a:rPr>
              <a:t>Telephone: 202-482-1550 </a:t>
            </a:r>
          </a:p>
        </p:txBody>
      </p:sp>
      <p:sp>
        <p:nvSpPr>
          <p:cNvPr id="6" name="TextBox 5"/>
          <p:cNvSpPr txBox="1"/>
          <p:nvPr/>
        </p:nvSpPr>
        <p:spPr>
          <a:xfrm>
            <a:off x="4237291" y="5728156"/>
            <a:ext cx="4730782" cy="215444"/>
          </a:xfrm>
          <a:prstGeom prst="rect">
            <a:avLst/>
          </a:prstGeom>
          <a:noFill/>
        </p:spPr>
        <p:txBody>
          <a:bodyPr wrap="none" rtlCol="0">
            <a:spAutoFit/>
          </a:bodyPr>
          <a:lstStyle/>
          <a:p>
            <a:r>
              <a:rPr lang="en-US" sz="800" i="1" dirty="0">
                <a:solidFill>
                  <a:srgbClr val="C4C4C4"/>
                </a:solidFill>
              </a:rPr>
              <a:t>https://upload.wikimedia.org/wikipedia/commons/a/a8/U.S._Army_service_dress_uniform.jpg</a:t>
            </a: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smtClean="0">
                <a:solidFill>
                  <a:schemeClr val="accent2"/>
                </a:solidFill>
                <a:hlinkClick r:id="rId3"/>
              </a:rPr>
              <a:t>http://www.otexa.ita.doc.gov/berry.htm</a:t>
            </a:r>
            <a:r>
              <a:rPr lang="en-US" sz="1200" b="1" i="1" u="sng" dirty="0" smtClean="0">
                <a:solidFill>
                  <a:schemeClr val="accent2"/>
                </a:solidFill>
              </a:rPr>
              <a:t> </a:t>
            </a:r>
            <a:endParaRPr lang="en-US" sz="1200" b="1" i="1" u="sng" dirty="0">
              <a:solidFill>
                <a:schemeClr val="accent2"/>
              </a:solidFill>
            </a:endParaRPr>
          </a:p>
        </p:txBody>
      </p:sp>
      <p:sp>
        <p:nvSpPr>
          <p:cNvPr id="10" name="Content Placeholder 2"/>
          <p:cNvSpPr>
            <a:spLocks noGrp="1"/>
          </p:cNvSpPr>
          <p:nvPr>
            <p:ph idx="1"/>
          </p:nvPr>
        </p:nvSpPr>
        <p:spPr>
          <a:xfrm>
            <a:off x="4311567" y="1066800"/>
            <a:ext cx="4518727" cy="1447800"/>
          </a:xfrm>
        </p:spPr>
        <p:style>
          <a:lnRef idx="1">
            <a:schemeClr val="accent5"/>
          </a:lnRef>
          <a:fillRef idx="2">
            <a:schemeClr val="accent5"/>
          </a:fillRef>
          <a:effectRef idx="1">
            <a:schemeClr val="accent5"/>
          </a:effectRef>
          <a:fontRef idx="minor">
            <a:schemeClr val="dk1"/>
          </a:fontRef>
        </p:style>
        <p:txBody>
          <a:bodyPr/>
          <a:lstStyle/>
          <a:p>
            <a:pPr marL="0" indent="0">
              <a:buNone/>
            </a:pPr>
            <a:r>
              <a:rPr lang="en-US" sz="1800" dirty="0" smtClean="0"/>
              <a:t>The Department of Defense (DoD) required by law, </a:t>
            </a:r>
            <a:r>
              <a:rPr lang="en-US" sz="1800" dirty="0">
                <a:hlinkClick r:id="rId4"/>
              </a:rPr>
              <a:t>10 U.S.C. 2533A in Section 832 of Public Law </a:t>
            </a:r>
            <a:r>
              <a:rPr lang="en-US" sz="1800" dirty="0" smtClean="0">
                <a:hlinkClick r:id="rId4"/>
              </a:rPr>
              <a:t>107-107</a:t>
            </a:r>
            <a:r>
              <a:rPr lang="en-US" sz="1800" dirty="0"/>
              <a:t>,</a:t>
            </a:r>
            <a:r>
              <a:rPr lang="en-US" sz="1800" dirty="0" smtClean="0"/>
              <a:t> to procure domestically-manufactured clothing and textiles.</a:t>
            </a:r>
          </a:p>
        </p:txBody>
      </p:sp>
      <p:pic>
        <p:nvPicPr>
          <p:cNvPr id="7170" name="Picture 2" descr="H:\DesktopFiles\Catrina Corley\Documents\U_S__Army_service_dress_unifor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1568" y="2667000"/>
            <a:ext cx="458222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DesktopFiles\Catrina Corley\Pictures\dotitaseal_5tran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524000"/>
            <a:ext cx="3798512" cy="444847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bwMode="auto">
          <a:xfrm>
            <a:off x="304800" y="3048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ＭＳ Ｐゴシック" charset="0"/>
                <a:cs typeface="+mj-cs"/>
              </a:defRPr>
            </a:lvl1pPr>
            <a:lvl2pPr algn="l" rtl="0" eaLnBrk="0" fontAlgn="base" hangingPunct="0">
              <a:spcBef>
                <a:spcPct val="0"/>
              </a:spcBef>
              <a:spcAft>
                <a:spcPct val="0"/>
              </a:spcAft>
              <a:defRPr sz="2400">
                <a:solidFill>
                  <a:schemeClr val="tx1"/>
                </a:solidFill>
                <a:latin typeface="Georgia" charset="0"/>
                <a:ea typeface="ＭＳ Ｐゴシック" charset="0"/>
              </a:defRPr>
            </a:lvl2pPr>
            <a:lvl3pPr algn="l" rtl="0" eaLnBrk="0" fontAlgn="base" hangingPunct="0">
              <a:spcBef>
                <a:spcPct val="0"/>
              </a:spcBef>
              <a:spcAft>
                <a:spcPct val="0"/>
              </a:spcAft>
              <a:defRPr sz="2400">
                <a:solidFill>
                  <a:schemeClr val="tx1"/>
                </a:solidFill>
                <a:latin typeface="Georgia" charset="0"/>
                <a:ea typeface="ＭＳ Ｐゴシック" charset="0"/>
              </a:defRPr>
            </a:lvl3pPr>
            <a:lvl4pPr algn="l" rtl="0" eaLnBrk="0" fontAlgn="base" hangingPunct="0">
              <a:spcBef>
                <a:spcPct val="0"/>
              </a:spcBef>
              <a:spcAft>
                <a:spcPct val="0"/>
              </a:spcAft>
              <a:defRPr sz="2400">
                <a:solidFill>
                  <a:schemeClr val="tx1"/>
                </a:solidFill>
                <a:latin typeface="Georgia" charset="0"/>
                <a:ea typeface="ＭＳ Ｐゴシック" charset="0"/>
              </a:defRPr>
            </a:lvl4pPr>
            <a:lvl5pPr algn="l" rtl="0" eaLnBrk="0" fontAlgn="base" hangingPunct="0">
              <a:spcBef>
                <a:spcPct val="0"/>
              </a:spcBef>
              <a:spcAft>
                <a:spcPct val="0"/>
              </a:spcAft>
              <a:defRPr sz="2400">
                <a:solidFill>
                  <a:schemeClr val="tx1"/>
                </a:solidFill>
                <a:latin typeface="Georgia" charset="0"/>
                <a:ea typeface="ＭＳ Ｐゴシック" charset="0"/>
              </a:defRPr>
            </a:lvl5pPr>
            <a:lvl6pPr marL="457200" algn="l" rtl="0" fontAlgn="base">
              <a:spcBef>
                <a:spcPct val="0"/>
              </a:spcBef>
              <a:spcAft>
                <a:spcPct val="0"/>
              </a:spcAft>
              <a:defRPr sz="2400">
                <a:solidFill>
                  <a:schemeClr val="tx1"/>
                </a:solidFill>
                <a:latin typeface="Georgia" charset="0"/>
              </a:defRPr>
            </a:lvl6pPr>
            <a:lvl7pPr marL="914400" algn="l" rtl="0" fontAlgn="base">
              <a:spcBef>
                <a:spcPct val="0"/>
              </a:spcBef>
              <a:spcAft>
                <a:spcPct val="0"/>
              </a:spcAft>
              <a:defRPr sz="2400">
                <a:solidFill>
                  <a:schemeClr val="tx1"/>
                </a:solidFill>
                <a:latin typeface="Georgia" charset="0"/>
              </a:defRPr>
            </a:lvl7pPr>
            <a:lvl8pPr marL="1371600" algn="l" rtl="0" fontAlgn="base">
              <a:spcBef>
                <a:spcPct val="0"/>
              </a:spcBef>
              <a:spcAft>
                <a:spcPct val="0"/>
              </a:spcAft>
              <a:defRPr sz="2400">
                <a:solidFill>
                  <a:schemeClr val="tx1"/>
                </a:solidFill>
                <a:latin typeface="Georgia" charset="0"/>
              </a:defRPr>
            </a:lvl8pPr>
            <a:lvl9pPr marL="1828800" algn="l" rtl="0" fontAlgn="base">
              <a:spcBef>
                <a:spcPct val="0"/>
              </a:spcBef>
              <a:spcAft>
                <a:spcPct val="0"/>
              </a:spcAft>
              <a:defRPr sz="2400">
                <a:solidFill>
                  <a:schemeClr val="tx1"/>
                </a:solidFill>
                <a:latin typeface="Georgia" charset="0"/>
              </a:defRPr>
            </a:lvl9pPr>
          </a:lstStyle>
          <a:p>
            <a:r>
              <a:rPr lang="en-US" b="1" kern="0" dirty="0" smtClean="0">
                <a:solidFill>
                  <a:srgbClr val="0070C0"/>
                </a:solidFill>
              </a:rPr>
              <a:t>Contact for The Berry Amendment</a:t>
            </a:r>
            <a:endParaRPr lang="en-US" kern="0" dirty="0"/>
          </a:p>
        </p:txBody>
      </p:sp>
    </p:spTree>
    <p:extLst>
      <p:ext uri="{BB962C8B-B14F-4D97-AF65-F5344CB8AC3E}">
        <p14:creationId xmlns:p14="http://schemas.microsoft.com/office/powerpoint/2010/main" val="2635031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239000" cy="914400"/>
          </a:xfrm>
        </p:spPr>
        <p:txBody>
          <a:bodyPr/>
          <a:lstStyle/>
          <a:p>
            <a:r>
              <a:rPr lang="en-US" b="1" dirty="0" smtClean="0">
                <a:solidFill>
                  <a:srgbClr val="0070C0"/>
                </a:solidFill>
              </a:rPr>
              <a:t>The Buy American Act of 1933</a:t>
            </a:r>
            <a:endParaRPr lang="en-US" b="1" dirty="0">
              <a:solidFill>
                <a:srgbClr val="0070C0"/>
              </a:solidFill>
            </a:endParaRPr>
          </a:p>
        </p:txBody>
      </p:sp>
      <p:sp>
        <p:nvSpPr>
          <p:cNvPr id="3" name="Content Placeholder 2"/>
          <p:cNvSpPr>
            <a:spLocks noGrp="1"/>
          </p:cNvSpPr>
          <p:nvPr>
            <p:ph idx="1"/>
          </p:nvPr>
        </p:nvSpPr>
        <p:spPr>
          <a:xfrm>
            <a:off x="211135" y="1295400"/>
            <a:ext cx="3598865" cy="3581400"/>
          </a:xfrm>
        </p:spPr>
        <p:txBody>
          <a:bodyPr/>
          <a:lstStyle/>
          <a:p>
            <a:pPr marL="0" indent="0">
              <a:buNone/>
            </a:pPr>
            <a:r>
              <a:rPr lang="en-US" dirty="0" smtClean="0"/>
              <a:t>Federal </a:t>
            </a:r>
            <a:r>
              <a:rPr lang="en-US" dirty="0"/>
              <a:t>agencies </a:t>
            </a:r>
            <a:r>
              <a:rPr lang="en-US" dirty="0" smtClean="0"/>
              <a:t>are required to </a:t>
            </a:r>
            <a:r>
              <a:rPr lang="en-US" dirty="0"/>
              <a:t>buy domestic goods/construction materials.  </a:t>
            </a:r>
            <a:endParaRPr lang="en-US" dirty="0" smtClean="0"/>
          </a:p>
          <a:p>
            <a:pPr marL="0" indent="0">
              <a:buNone/>
            </a:pPr>
            <a:endParaRPr lang="en-US" sz="1600" dirty="0"/>
          </a:p>
          <a:p>
            <a:r>
              <a:rPr lang="en-US" sz="1600" dirty="0" smtClean="0"/>
              <a:t>Domestic  is </a:t>
            </a:r>
            <a:r>
              <a:rPr lang="en-US" sz="1600" dirty="0"/>
              <a:t>defined </a:t>
            </a:r>
            <a:r>
              <a:rPr lang="en-US" sz="1600" dirty="0" smtClean="0"/>
              <a:t>as being  manufactured in the  United States and the cost of domestic  components must exceed 50 % of the cost of all components.</a:t>
            </a:r>
            <a:r>
              <a:rPr lang="en-US" sz="1600" dirty="0"/>
              <a:t>  </a:t>
            </a:r>
            <a:endParaRPr lang="en-US" sz="1600" dirty="0" smtClean="0"/>
          </a:p>
          <a:p>
            <a:pPr marL="0" indent="0">
              <a:buNone/>
            </a:pPr>
            <a:endParaRPr lang="en-US" sz="1600" dirty="0"/>
          </a:p>
          <a:p>
            <a:r>
              <a:rPr lang="en-US" sz="1600" dirty="0" smtClean="0"/>
              <a:t>Establishes </a:t>
            </a:r>
            <a:r>
              <a:rPr lang="en-US" sz="1600" dirty="0"/>
              <a:t>price </a:t>
            </a:r>
            <a:r>
              <a:rPr lang="en-US" sz="1600" dirty="0" smtClean="0"/>
              <a:t>preferences for </a:t>
            </a:r>
            <a:r>
              <a:rPr lang="en-US" sz="1600" dirty="0"/>
              <a:t>domestic. </a:t>
            </a:r>
            <a:r>
              <a:rPr lang="en-US" sz="1600" dirty="0" smtClean="0"/>
              <a:t>Federal agencies can waive the domestic requirement</a:t>
            </a:r>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12</a:t>
            </a:fld>
            <a:endParaRPr lang="en-US" altLang="en-US" sz="1400" dirty="0">
              <a:latin typeface="Georgia" pitchFamily="18" charset="0"/>
            </a:endParaRPr>
          </a:p>
        </p:txBody>
      </p:sp>
      <p:pic>
        <p:nvPicPr>
          <p:cNvPr id="9218" name="Picture 2" descr="H:\DesktopFiles\Catrina Corley\Documents\Betsy_Ross_1777_cph_3g099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1066800"/>
            <a:ext cx="5011735" cy="342220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152400" y="4736275"/>
            <a:ext cx="8610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400050" lvl="1" indent="0">
              <a:buFontTx/>
              <a:buNone/>
            </a:pPr>
            <a:r>
              <a:rPr lang="en-US" sz="1600" kern="0" dirty="0" smtClean="0"/>
              <a:t>for reasons of price, </a:t>
            </a:r>
          </a:p>
          <a:p>
            <a:pPr marL="400050" lvl="1" indent="0">
              <a:buFontTx/>
              <a:buNone/>
            </a:pPr>
            <a:r>
              <a:rPr lang="en-US" sz="1600" kern="0" dirty="0" smtClean="0"/>
              <a:t>non-availability of domestic, and public interest (“public interest” is undefined).</a:t>
            </a:r>
          </a:p>
          <a:p>
            <a:endParaRPr lang="en-US" sz="1600" kern="0" dirty="0" smtClean="0"/>
          </a:p>
          <a:p>
            <a:r>
              <a:rPr lang="en-US" sz="1600" kern="0" dirty="0" smtClean="0"/>
              <a:t>Under the Trade Agreement Act of 1979, if a procurement is covered under a trade agreement, then the Buy American Act of 1933 is waived. </a:t>
            </a:r>
          </a:p>
        </p:txBody>
      </p:sp>
      <p:sp>
        <p:nvSpPr>
          <p:cNvPr id="7" name="TextBox 6"/>
          <p:cNvSpPr txBox="1"/>
          <p:nvPr/>
        </p:nvSpPr>
        <p:spPr>
          <a:xfrm>
            <a:off x="4070701" y="4447401"/>
            <a:ext cx="4490332" cy="276999"/>
          </a:xfrm>
          <a:prstGeom prst="rect">
            <a:avLst/>
          </a:prstGeom>
          <a:noFill/>
        </p:spPr>
        <p:txBody>
          <a:bodyPr wrap="none" rtlCol="0">
            <a:spAutoFit/>
          </a:bodyPr>
          <a:lstStyle/>
          <a:p>
            <a:r>
              <a:rPr lang="en-US" sz="1200" i="1" dirty="0" smtClean="0"/>
              <a:t>Betsy Ross 1777  by Jean </a:t>
            </a:r>
            <a:r>
              <a:rPr lang="en-US" sz="1200" i="1" dirty="0"/>
              <a:t>Leon Gerome Ferris </a:t>
            </a:r>
            <a:r>
              <a:rPr lang="en-US" sz="1200" i="1" dirty="0" smtClean="0"/>
              <a:t>– Public Domain </a:t>
            </a:r>
            <a:endParaRPr lang="en-US" sz="1200" i="1" dirty="0"/>
          </a:p>
        </p:txBody>
      </p:sp>
      <p:sp>
        <p:nvSpPr>
          <p:cNvPr id="8" name="TextBox 7"/>
          <p:cNvSpPr txBox="1"/>
          <p:nvPr/>
        </p:nvSpPr>
        <p:spPr>
          <a:xfrm>
            <a:off x="4495800" y="4648200"/>
            <a:ext cx="3845925" cy="215444"/>
          </a:xfrm>
          <a:prstGeom prst="rect">
            <a:avLst/>
          </a:prstGeom>
          <a:noFill/>
        </p:spPr>
        <p:txBody>
          <a:bodyPr wrap="none" rtlCol="0">
            <a:spAutoFit/>
          </a:bodyPr>
          <a:lstStyle/>
          <a:p>
            <a:r>
              <a:rPr lang="en-US" sz="800" i="1" dirty="0">
                <a:solidFill>
                  <a:srgbClr val="C4C4C4"/>
                </a:solidFill>
              </a:rPr>
              <a:t>https://commons.wikimedia.org/wiki/File:Betsy_Ross_1777_cph.3g09905.jpg</a:t>
            </a:r>
          </a:p>
        </p:txBody>
      </p:sp>
    </p:spTree>
    <p:extLst>
      <p:ext uri="{BB962C8B-B14F-4D97-AF65-F5344CB8AC3E}">
        <p14:creationId xmlns:p14="http://schemas.microsoft.com/office/powerpoint/2010/main" val="1883432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239000" cy="914400"/>
          </a:xfrm>
        </p:spPr>
        <p:txBody>
          <a:bodyPr/>
          <a:lstStyle/>
          <a:p>
            <a:r>
              <a:rPr lang="en-US" b="1" dirty="0" smtClean="0">
                <a:solidFill>
                  <a:srgbClr val="0070C0"/>
                </a:solidFill>
              </a:rPr>
              <a:t>The Buy American Act of 1933</a:t>
            </a:r>
            <a:endParaRPr lang="en-US" b="1" dirty="0">
              <a:solidFill>
                <a:srgbClr val="0070C0"/>
              </a:solidFill>
            </a:endParaRPr>
          </a:p>
        </p:txBody>
      </p:sp>
      <p:sp>
        <p:nvSpPr>
          <p:cNvPr id="3" name="Content Placeholder 2"/>
          <p:cNvSpPr>
            <a:spLocks noGrp="1"/>
          </p:cNvSpPr>
          <p:nvPr>
            <p:ph idx="1"/>
          </p:nvPr>
        </p:nvSpPr>
        <p:spPr>
          <a:xfrm>
            <a:off x="304800" y="1219200"/>
            <a:ext cx="8610600" cy="2743200"/>
          </a:xfrm>
        </p:spPr>
        <p:txBody>
          <a:bodyPr/>
          <a:lstStyle/>
          <a:p>
            <a:r>
              <a:rPr lang="en-US" sz="1600" dirty="0" smtClean="0"/>
              <a:t>In those situations, Federal agencies can only buy either the domestic  products or products from trade agreement countries.</a:t>
            </a:r>
            <a:r>
              <a:rPr lang="en-US" sz="1600" dirty="0"/>
              <a:t> </a:t>
            </a:r>
            <a:r>
              <a:rPr lang="en-US" sz="1600" dirty="0" smtClean="0"/>
              <a:t>Trade </a:t>
            </a:r>
            <a:r>
              <a:rPr lang="en-US" sz="1600" dirty="0"/>
              <a:t>agreements include all of our FTA’s </a:t>
            </a:r>
            <a:r>
              <a:rPr lang="en-US" sz="1600" dirty="0" smtClean="0"/>
              <a:t>(except the U.S.-Jordon FTA) or the WTO </a:t>
            </a:r>
            <a:r>
              <a:rPr lang="en-US" sz="1600" dirty="0"/>
              <a:t>Agreement on Government Procurement (GPA). </a:t>
            </a:r>
            <a:endParaRPr lang="en-US" sz="1600" dirty="0" smtClean="0"/>
          </a:p>
          <a:p>
            <a:r>
              <a:rPr lang="en-US" sz="1600" dirty="0"/>
              <a:t>GPA is a plurilateral agreement that includes 46 countries including the United States. Mostly developed nations such as Canada, the EU member states, Japan, Korea, Singapore, Switzerland.</a:t>
            </a:r>
          </a:p>
          <a:p>
            <a:pPr marL="0" indent="0">
              <a:buNone/>
            </a:pPr>
            <a:endParaRPr lang="en-US" sz="1600" dirty="0"/>
          </a:p>
          <a:p>
            <a:r>
              <a:rPr lang="en-US" sz="1600" dirty="0"/>
              <a:t>Important note: what is “covered” and what is excluded from our trade agreements. For purposes of textiles, there are exclusions that can be  found in all our trade </a:t>
            </a:r>
            <a:r>
              <a:rPr lang="en-US" sz="1600" dirty="0" smtClean="0"/>
              <a:t>agreements</a:t>
            </a:r>
            <a:r>
              <a:rPr lang="en-US" sz="1600" dirty="0"/>
              <a:t>.</a:t>
            </a:r>
            <a:endParaRPr lang="en-US" sz="1600" dirty="0" smtClean="0"/>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13</a:t>
            </a:fld>
            <a:endParaRPr lang="en-US" altLang="en-US" sz="1400" dirty="0">
              <a:latin typeface="Georgia" pitchFamily="18" charset="0"/>
            </a:endParaRPr>
          </a:p>
        </p:txBody>
      </p:sp>
      <p:sp>
        <p:nvSpPr>
          <p:cNvPr id="7" name="Content Placeholder 2"/>
          <p:cNvSpPr txBox="1">
            <a:spLocks/>
          </p:cNvSpPr>
          <p:nvPr/>
        </p:nvSpPr>
        <p:spPr bwMode="auto">
          <a:xfrm>
            <a:off x="3505200" y="3962400"/>
            <a:ext cx="5410200" cy="2275299"/>
          </a:xfrm>
          <a:prstGeom prst="rect">
            <a:avLst/>
          </a:prstGeom>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pPr>
            <a:r>
              <a:rPr lang="en-US" sz="1500" b="1" kern="0" dirty="0" smtClean="0"/>
              <a:t>Annex 1 </a:t>
            </a:r>
            <a:r>
              <a:rPr lang="en-US" sz="1500" kern="0" dirty="0" smtClean="0"/>
              <a:t>(central government entities) GPA states for the DoD the Agreement doesn’t cover:  </a:t>
            </a:r>
          </a:p>
          <a:p>
            <a:r>
              <a:rPr lang="en-US" sz="1500" b="1" kern="0" dirty="0" smtClean="0"/>
              <a:t>FSC 83 Textiles, Leather, Furs, Apparel, Shoes, Tents, and Flags (all elements other than pins, needles, sewing kits, flagstaffs, flagpoles and flagstaff trucks)</a:t>
            </a:r>
            <a:endParaRPr lang="en-US" sz="1500" kern="0" dirty="0" smtClean="0"/>
          </a:p>
          <a:p>
            <a:r>
              <a:rPr lang="en-US" sz="1500" b="1" kern="0" dirty="0" smtClean="0"/>
              <a:t>FSC 84 Clothing, Individual Equipment, and Insignia (all elements other than sub-class 8460 – luggage)</a:t>
            </a:r>
            <a:endParaRPr lang="en-US" sz="1500" kern="0" dirty="0" smtClean="0"/>
          </a:p>
        </p:txBody>
      </p:sp>
      <p:pic>
        <p:nvPicPr>
          <p:cNvPr id="9219" name="Picture 3" descr="H:\DesktopFiles\Catrina Corley\Pictures\5061049945_3a185fc6ea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005674"/>
            <a:ext cx="2984940" cy="22320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4800" y="6172200"/>
            <a:ext cx="3061140" cy="200055"/>
          </a:xfrm>
          <a:prstGeom prst="rect">
            <a:avLst/>
          </a:prstGeom>
          <a:noFill/>
        </p:spPr>
        <p:txBody>
          <a:bodyPr wrap="square" rtlCol="0">
            <a:spAutoFit/>
          </a:bodyPr>
          <a:lstStyle/>
          <a:p>
            <a:pPr algn="ctr"/>
            <a:r>
              <a:rPr lang="en-US" sz="700" i="1" dirty="0">
                <a:solidFill>
                  <a:srgbClr val="C4C4C4"/>
                </a:solidFill>
              </a:rPr>
              <a:t>https://c1.staticflickr.com/5/4112/5061049945_3a185fc6ea_b.jpg</a:t>
            </a:r>
          </a:p>
        </p:txBody>
      </p:sp>
    </p:spTree>
    <p:extLst>
      <p:ext uri="{BB962C8B-B14F-4D97-AF65-F5344CB8AC3E}">
        <p14:creationId xmlns:p14="http://schemas.microsoft.com/office/powerpoint/2010/main" val="4126798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H:\DesktopFiles\Catrina Corley\Pictures\dotitaseal_5tra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798512" cy="444847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14</a:t>
            </a:fld>
            <a:endParaRPr lang="en-US" altLang="en-US" sz="1400" dirty="0">
              <a:latin typeface="Georgia" pitchFamily="18" charset="0"/>
            </a:endParaRPr>
          </a:p>
        </p:txBody>
      </p:sp>
      <p:sp>
        <p:nvSpPr>
          <p:cNvPr id="4" name="Rectangle 3"/>
          <p:cNvSpPr/>
          <p:nvPr/>
        </p:nvSpPr>
        <p:spPr>
          <a:xfrm>
            <a:off x="244137" y="2133600"/>
            <a:ext cx="3836350" cy="3305520"/>
          </a:xfrm>
          <a:prstGeom prst="rect">
            <a:avLst/>
          </a:prstGeom>
        </p:spPr>
        <p:txBody>
          <a:bodyPr wrap="square">
            <a:spAutoFit/>
          </a:bodyPr>
          <a:lstStyle/>
          <a:p>
            <a:pPr algn="ctr">
              <a:spcBef>
                <a:spcPct val="20000"/>
              </a:spcBef>
            </a:pPr>
            <a:r>
              <a:rPr lang="en-US" altLang="en-US" sz="2000" b="1" dirty="0">
                <a:solidFill>
                  <a:srgbClr val="000000"/>
                </a:solidFill>
                <a:latin typeface="Georgia" panose="02040502050405020303" pitchFamily="18" charset="0"/>
              </a:rPr>
              <a:t>Brian Woodward </a:t>
            </a:r>
            <a:endParaRPr lang="en-US" altLang="en-US" sz="2000" b="1" dirty="0" smtClean="0">
              <a:solidFill>
                <a:srgbClr val="000000"/>
              </a:solidFill>
              <a:latin typeface="Georgia" panose="02040502050405020303" pitchFamily="18" charset="0"/>
            </a:endParaRPr>
          </a:p>
          <a:p>
            <a:pPr algn="ctr">
              <a:spcBef>
                <a:spcPct val="20000"/>
              </a:spcBef>
            </a:pPr>
            <a:r>
              <a:rPr lang="en-US" altLang="en-US" sz="1600" dirty="0">
                <a:solidFill>
                  <a:srgbClr val="000000"/>
                </a:solidFill>
                <a:latin typeface="Georgia" panose="02040502050405020303" pitchFamily="18" charset="0"/>
              </a:rPr>
              <a:t>Senior International Trade Specialist </a:t>
            </a:r>
          </a:p>
          <a:p>
            <a:pPr algn="ctr">
              <a:spcBef>
                <a:spcPct val="20000"/>
              </a:spcBef>
            </a:pPr>
            <a:r>
              <a:rPr lang="en-US" altLang="en-US" sz="1600" dirty="0">
                <a:solidFill>
                  <a:srgbClr val="000000"/>
                </a:solidFill>
                <a:latin typeface="Georgia" panose="02040502050405020303" pitchFamily="18" charset="0"/>
              </a:rPr>
              <a:t>Trade Agreements, Negotiation and Compliance</a:t>
            </a:r>
          </a:p>
          <a:p>
            <a:pPr algn="ctr">
              <a:spcBef>
                <a:spcPct val="20000"/>
              </a:spcBef>
            </a:pPr>
            <a:r>
              <a:rPr lang="en-US" altLang="en-US" sz="1600" dirty="0" smtClean="0">
                <a:solidFill>
                  <a:srgbClr val="000000"/>
                </a:solidFill>
                <a:latin typeface="Georgia" panose="02040502050405020303" pitchFamily="18" charset="0"/>
              </a:rPr>
              <a:t>Office </a:t>
            </a:r>
            <a:r>
              <a:rPr lang="en-US" altLang="en-US" sz="1600" dirty="0">
                <a:solidFill>
                  <a:srgbClr val="000000"/>
                </a:solidFill>
                <a:latin typeface="Georgia" panose="02040502050405020303" pitchFamily="18" charset="0"/>
              </a:rPr>
              <a:t>of Textiles and Apparel</a:t>
            </a:r>
          </a:p>
          <a:p>
            <a:pPr algn="ctr">
              <a:spcBef>
                <a:spcPct val="20000"/>
              </a:spcBef>
            </a:pPr>
            <a:r>
              <a:rPr lang="en-US" altLang="en-US" sz="1600" dirty="0">
                <a:solidFill>
                  <a:srgbClr val="000000"/>
                </a:solidFill>
                <a:latin typeface="Georgia" panose="02040502050405020303" pitchFamily="18" charset="0"/>
              </a:rPr>
              <a:t>Industry and Analysis</a:t>
            </a:r>
          </a:p>
          <a:p>
            <a:pPr algn="ctr">
              <a:spcBef>
                <a:spcPct val="20000"/>
              </a:spcBef>
            </a:pPr>
            <a:r>
              <a:rPr lang="en-US" altLang="en-US" sz="1600" dirty="0">
                <a:solidFill>
                  <a:srgbClr val="000000"/>
                </a:solidFill>
                <a:latin typeface="Georgia" panose="02040502050405020303" pitchFamily="18" charset="0"/>
              </a:rPr>
              <a:t>International Trade Administration</a:t>
            </a:r>
          </a:p>
          <a:p>
            <a:pPr algn="ctr">
              <a:spcBef>
                <a:spcPct val="20000"/>
              </a:spcBef>
            </a:pPr>
            <a:r>
              <a:rPr lang="en-US" altLang="en-US" sz="1600" dirty="0">
                <a:solidFill>
                  <a:srgbClr val="000000"/>
                </a:solidFill>
                <a:latin typeface="Georgia" panose="02040502050405020303" pitchFamily="18" charset="0"/>
              </a:rPr>
              <a:t>U.S. Department of Commerce</a:t>
            </a:r>
          </a:p>
          <a:p>
            <a:pPr algn="ctr">
              <a:spcBef>
                <a:spcPct val="20000"/>
              </a:spcBef>
            </a:pPr>
            <a:endParaRPr lang="en-US" altLang="en-US" sz="1600" dirty="0">
              <a:solidFill>
                <a:srgbClr val="000000"/>
              </a:solidFill>
              <a:latin typeface="Georgia" panose="02040502050405020303" pitchFamily="18" charset="0"/>
              <a:hlinkClick r:id="rId3"/>
            </a:endParaRPr>
          </a:p>
          <a:p>
            <a:pPr algn="ctr">
              <a:spcBef>
                <a:spcPct val="20000"/>
              </a:spcBef>
            </a:pPr>
            <a:r>
              <a:rPr lang="en-US" altLang="en-US" sz="1600" dirty="0" smtClean="0">
                <a:solidFill>
                  <a:srgbClr val="000000"/>
                </a:solidFill>
                <a:latin typeface="Georgia" panose="02040502050405020303" pitchFamily="18" charset="0"/>
                <a:hlinkClick r:id="rId4"/>
              </a:rPr>
              <a:t>Brian.Woodward@trade.gov</a:t>
            </a:r>
            <a:endParaRPr lang="en-US" altLang="en-US" sz="1600" dirty="0" smtClean="0">
              <a:solidFill>
                <a:srgbClr val="000000"/>
              </a:solidFill>
              <a:latin typeface="Georgia" panose="02040502050405020303" pitchFamily="18" charset="0"/>
            </a:endParaRPr>
          </a:p>
          <a:p>
            <a:pPr algn="ctr">
              <a:spcBef>
                <a:spcPct val="20000"/>
              </a:spcBef>
            </a:pPr>
            <a:r>
              <a:rPr lang="en-US" altLang="en-US" sz="1600" dirty="0" smtClean="0">
                <a:solidFill>
                  <a:srgbClr val="000000"/>
                </a:solidFill>
                <a:latin typeface="Georgia" panose="02040502050405020303" pitchFamily="18" charset="0"/>
              </a:rPr>
              <a:t>Telephone</a:t>
            </a:r>
            <a:r>
              <a:rPr lang="en-US" altLang="en-US" sz="1600" dirty="0">
                <a:solidFill>
                  <a:srgbClr val="000000"/>
                </a:solidFill>
                <a:latin typeface="Georgia" panose="02040502050405020303" pitchFamily="18" charset="0"/>
              </a:rPr>
              <a:t>: </a:t>
            </a:r>
            <a:r>
              <a:rPr lang="en-US" altLang="en-US" sz="1600" dirty="0" smtClean="0">
                <a:solidFill>
                  <a:srgbClr val="000000"/>
                </a:solidFill>
                <a:latin typeface="Georgia" panose="02040502050405020303" pitchFamily="18" charset="0"/>
              </a:rPr>
              <a:t>202-</a:t>
            </a:r>
            <a:r>
              <a:rPr lang="en-US" sz="1600" dirty="0" smtClean="0"/>
              <a:t>482-0375</a:t>
            </a:r>
            <a:r>
              <a:rPr lang="en-US" altLang="en-US" sz="1600" dirty="0" smtClean="0">
                <a:solidFill>
                  <a:srgbClr val="000000"/>
                </a:solidFill>
                <a:latin typeface="Georgia" panose="02040502050405020303" pitchFamily="18" charset="0"/>
              </a:rPr>
              <a:t> </a:t>
            </a:r>
            <a:endParaRPr lang="en-US" altLang="en-US" sz="1600" dirty="0">
              <a:solidFill>
                <a:srgbClr val="000000"/>
              </a:solidFill>
              <a:latin typeface="Georgia" panose="02040502050405020303" pitchFamily="18" charset="0"/>
            </a:endParaRPr>
          </a:p>
        </p:txBody>
      </p:sp>
      <p:sp>
        <p:nvSpPr>
          <p:cNvPr id="6" name="TextBox 5"/>
          <p:cNvSpPr txBox="1"/>
          <p:nvPr/>
        </p:nvSpPr>
        <p:spPr>
          <a:xfrm>
            <a:off x="5103206" y="5728156"/>
            <a:ext cx="2971800" cy="307777"/>
          </a:xfrm>
          <a:prstGeom prst="rect">
            <a:avLst/>
          </a:prstGeom>
          <a:noFill/>
        </p:spPr>
        <p:txBody>
          <a:bodyPr wrap="square" rtlCol="0">
            <a:spAutoFit/>
          </a:bodyPr>
          <a:lstStyle/>
          <a:p>
            <a:r>
              <a:rPr lang="en-US" sz="700" i="1" dirty="0">
                <a:solidFill>
                  <a:srgbClr val="C4C4C4"/>
                </a:solidFill>
              </a:rPr>
              <a:t>https://commons.wikimedia.org/wiki/File:USA-NYC-Statue_of_Liberty.jpg#/media/File:USA-NYC-Statue_of_Liberty.jpg</a:t>
            </a: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smtClean="0">
                <a:solidFill>
                  <a:schemeClr val="accent2"/>
                </a:solidFill>
                <a:hlinkClick r:id="rId5"/>
              </a:rPr>
              <a:t>http://www.otexa.ita.doc.gov/berry.htm</a:t>
            </a:r>
            <a:r>
              <a:rPr lang="en-US" sz="1200" b="1" i="1" u="sng" dirty="0" smtClean="0">
                <a:solidFill>
                  <a:schemeClr val="accent2"/>
                </a:solidFill>
              </a:rPr>
              <a:t> </a:t>
            </a:r>
            <a:endParaRPr lang="en-US" sz="1200" b="1" i="1" u="sng" dirty="0">
              <a:solidFill>
                <a:schemeClr val="accent2"/>
              </a:solidFill>
            </a:endParaRPr>
          </a:p>
        </p:txBody>
      </p:sp>
      <p:sp>
        <p:nvSpPr>
          <p:cNvPr id="12" name="Title 1"/>
          <p:cNvSpPr>
            <a:spLocks noGrp="1"/>
          </p:cNvSpPr>
          <p:nvPr>
            <p:ph type="title"/>
          </p:nvPr>
        </p:nvSpPr>
        <p:spPr>
          <a:xfrm>
            <a:off x="152400" y="76200"/>
            <a:ext cx="7239000" cy="914400"/>
          </a:xfrm>
        </p:spPr>
        <p:txBody>
          <a:bodyPr/>
          <a:lstStyle/>
          <a:p>
            <a:r>
              <a:rPr lang="en-US" b="1" dirty="0" smtClean="0">
                <a:solidFill>
                  <a:srgbClr val="0070C0"/>
                </a:solidFill>
              </a:rPr>
              <a:t>The Buy American Act of 1933 Contact</a:t>
            </a:r>
            <a:endParaRPr lang="en-US" b="1" dirty="0">
              <a:solidFill>
                <a:srgbClr val="0070C0"/>
              </a:solidFill>
            </a:endParaRPr>
          </a:p>
        </p:txBody>
      </p:sp>
      <p:pic>
        <p:nvPicPr>
          <p:cNvPr id="10243" name="Picture 3" descr="H:\DesktopFiles\Catrina Corley\Pictures\398px-USA-NYC-Statue_of_Libert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3206" y="1214660"/>
            <a:ext cx="2998951" cy="451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654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3657600" cy="4648200"/>
          </a:xfrm>
        </p:spPr>
        <p:txBody>
          <a:bodyPr>
            <a:normAutofit fontScale="85000" lnSpcReduction="10000"/>
          </a:bodyPr>
          <a:lstStyle/>
          <a:p>
            <a:pPr marL="0" indent="0">
              <a:buNone/>
            </a:pPr>
            <a:r>
              <a:rPr lang="en-US" dirty="0"/>
              <a:t>MADE: In America, headquartered on Capitol Hill in Washington, DC, was established to be a unique voice and advocate for American manufacturers. Since its inception, MADE: In America has created coalitions across the United States to revitalize American small business</a:t>
            </a:r>
            <a:r>
              <a:rPr lang="en-US" dirty="0" smtClean="0"/>
              <a:t>.</a:t>
            </a:r>
          </a:p>
          <a:p>
            <a:pPr marL="0" indent="0">
              <a:buNone/>
            </a:pPr>
            <a:endParaRPr lang="en-US" dirty="0"/>
          </a:p>
          <a:p>
            <a:pPr marL="0" indent="0">
              <a:buNone/>
            </a:pPr>
            <a:r>
              <a:rPr lang="en-US" dirty="0"/>
              <a:t>Starting in 2008, MADE: In America has created innovative initiatives in support of the American home furnishings industry. Most recently, MADE: In </a:t>
            </a:r>
            <a:r>
              <a:rPr lang="en-US" dirty="0" smtClean="0"/>
              <a:t>America, </a:t>
            </a:r>
            <a:r>
              <a:rPr lang="en-US" dirty="0"/>
              <a:t>in cooperation with the National Trust for Historic Preservation, launched the highly successful All American House. Over two years in the making, the All American house has provided a new template for interpreting historic house properties and showcasing America's best </a:t>
            </a:r>
            <a:r>
              <a:rPr lang="en-US" dirty="0" smtClean="0"/>
              <a:t>products.</a:t>
            </a: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15</a:t>
            </a:fld>
            <a:endParaRPr lang="en-US" altLang="en-US" sz="1400" dirty="0">
              <a:latin typeface="Georgia"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3354" y="1447800"/>
            <a:ext cx="4790091" cy="3457575"/>
          </a:xfrm>
          <a:prstGeom prst="rect">
            <a:avLst/>
          </a:prstGeom>
        </p:spPr>
      </p:pic>
      <p:sp>
        <p:nvSpPr>
          <p:cNvPr id="7" name="TextBox 6"/>
          <p:cNvSpPr txBox="1"/>
          <p:nvPr/>
        </p:nvSpPr>
        <p:spPr>
          <a:xfrm>
            <a:off x="4419600" y="4876800"/>
            <a:ext cx="4246418" cy="200055"/>
          </a:xfrm>
          <a:prstGeom prst="rect">
            <a:avLst/>
          </a:prstGeom>
          <a:noFill/>
        </p:spPr>
        <p:txBody>
          <a:bodyPr wrap="square" rtlCol="0">
            <a:spAutoFit/>
          </a:bodyPr>
          <a:lstStyle/>
          <a:p>
            <a:pPr algn="ctr"/>
            <a:r>
              <a:rPr lang="en-US" sz="700" i="1" dirty="0">
                <a:solidFill>
                  <a:schemeClr val="bg1">
                    <a:lumMod val="75000"/>
                  </a:schemeClr>
                </a:solidFill>
              </a:rPr>
              <a:t>http://media-cdn.tripadvisor.com/media/photo-s/02/6d/02/9c/charles-carroll-house.jpg</a:t>
            </a:r>
          </a:p>
        </p:txBody>
      </p:sp>
      <p:sp>
        <p:nvSpPr>
          <p:cNvPr id="8" name="Title 1"/>
          <p:cNvSpPr>
            <a:spLocks noGrp="1"/>
          </p:cNvSpPr>
          <p:nvPr>
            <p:ph type="title"/>
          </p:nvPr>
        </p:nvSpPr>
        <p:spPr>
          <a:xfrm>
            <a:off x="152400" y="152400"/>
            <a:ext cx="8686800" cy="609600"/>
          </a:xfrm>
        </p:spPr>
        <p:txBody>
          <a:bodyPr/>
          <a:lstStyle/>
          <a:p>
            <a:r>
              <a:rPr lang="en-US" b="1" dirty="0" smtClean="0">
                <a:solidFill>
                  <a:schemeClr val="tx2"/>
                </a:solidFill>
              </a:rPr>
              <a:t>MADE: In America</a:t>
            </a:r>
            <a:endParaRPr lang="en-US" dirty="0"/>
          </a:p>
        </p:txBody>
      </p:sp>
      <p:sp>
        <p:nvSpPr>
          <p:cNvPr id="9" name="TextBox 8"/>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http://www.madeinamerica-usa.org</a:t>
            </a:r>
            <a:endParaRPr lang="en-US" sz="1200" b="1" i="1" u="sng" dirty="0">
              <a:solidFill>
                <a:schemeClr val="accent2"/>
              </a:solidFill>
            </a:endParaRPr>
          </a:p>
        </p:txBody>
      </p:sp>
      <p:sp>
        <p:nvSpPr>
          <p:cNvPr id="10" name="TextBox 9"/>
          <p:cNvSpPr txBox="1"/>
          <p:nvPr/>
        </p:nvSpPr>
        <p:spPr>
          <a:xfrm>
            <a:off x="4419600" y="5054471"/>
            <a:ext cx="4246418" cy="646331"/>
          </a:xfrm>
          <a:prstGeom prst="rect">
            <a:avLst/>
          </a:prstGeom>
          <a:noFill/>
        </p:spPr>
        <p:txBody>
          <a:bodyPr wrap="square" rtlCol="0">
            <a:spAutoFit/>
          </a:bodyPr>
          <a:lstStyle/>
          <a:p>
            <a:pPr algn="ctr"/>
            <a:r>
              <a:rPr lang="en-US" sz="1200" i="1" dirty="0">
                <a:hlinkClick r:id="rId4"/>
              </a:rPr>
              <a:t>Carroll Mansion wins designation as All American House 2016 - Baltimore City to receive first-in-the-Nation All American City Award</a:t>
            </a:r>
            <a:endParaRPr lang="en-US" sz="1200" i="1" dirty="0"/>
          </a:p>
        </p:txBody>
      </p:sp>
    </p:spTree>
    <p:extLst>
      <p:ext uri="{BB962C8B-B14F-4D97-AF65-F5344CB8AC3E}">
        <p14:creationId xmlns:p14="http://schemas.microsoft.com/office/powerpoint/2010/main" val="996944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16</a:t>
            </a:fld>
            <a:endParaRPr lang="en-US" altLang="en-US" sz="1400" dirty="0">
              <a:latin typeface="Georgia" pitchFamily="18" charset="0"/>
            </a:endParaRPr>
          </a:p>
        </p:txBody>
      </p:sp>
      <p:sp>
        <p:nvSpPr>
          <p:cNvPr id="5" name="TextBox 4"/>
          <p:cNvSpPr txBox="1"/>
          <p:nvPr/>
        </p:nvSpPr>
        <p:spPr>
          <a:xfrm>
            <a:off x="4038600" y="914400"/>
            <a:ext cx="4953000" cy="2308324"/>
          </a:xfrm>
          <a:prstGeom prst="rect">
            <a:avLst/>
          </a:prstGeom>
          <a:noFill/>
        </p:spPr>
        <p:txBody>
          <a:bodyPr wrap="square" rtlCol="0">
            <a:spAutoFit/>
          </a:bodyPr>
          <a:lstStyle/>
          <a:p>
            <a:r>
              <a:rPr lang="en-US" dirty="0"/>
              <a:t>The Department of Commerce, Office of </a:t>
            </a:r>
            <a:r>
              <a:rPr lang="en-US" dirty="0" smtClean="0"/>
              <a:t>Textiles and Apparel, will </a:t>
            </a:r>
            <a:r>
              <a:rPr lang="en-US" dirty="0"/>
              <a:t>be cooperating with MADE: In America on the </a:t>
            </a:r>
            <a:r>
              <a:rPr lang="en-US" dirty="0" smtClean="0"/>
              <a:t>2016 </a:t>
            </a:r>
            <a:r>
              <a:rPr lang="en-US" dirty="0"/>
              <a:t>All American House, which will incorporate the yet to be announced Art of Living initiative. This initiative will include not only U.S. home textile producers, but textile apparel manufacturers will be eligible as well.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1722904"/>
            <a:ext cx="3048000" cy="4061162"/>
          </a:xfrm>
          <a:prstGeom prst="rect">
            <a:avLst/>
          </a:prstGeom>
        </p:spPr>
      </p:pic>
      <p:pic>
        <p:nvPicPr>
          <p:cNvPr id="8" name="Picture 7" descr="UNCG Interior Architecture team takes 1st Place at historic Woodlawn"/>
          <p:cNvPicPr/>
          <p:nvPr/>
        </p:nvPicPr>
        <p:blipFill>
          <a:blip r:embed="rId3">
            <a:extLst>
              <a:ext uri="{28A0092B-C50C-407E-A947-70E740481C1C}">
                <a14:useLocalDpi xmlns:a14="http://schemas.microsoft.com/office/drawing/2010/main" val="0"/>
              </a:ext>
            </a:extLst>
          </a:blip>
          <a:srcRect/>
          <a:stretch>
            <a:fillRect/>
          </a:stretch>
        </p:blipFill>
        <p:spPr bwMode="auto">
          <a:xfrm>
            <a:off x="4004733" y="3276600"/>
            <a:ext cx="4495800" cy="2418715"/>
          </a:xfrm>
          <a:prstGeom prst="rect">
            <a:avLst/>
          </a:prstGeom>
          <a:noFill/>
          <a:ln>
            <a:noFill/>
          </a:ln>
        </p:spPr>
      </p:pic>
      <p:sp>
        <p:nvSpPr>
          <p:cNvPr id="12" name="TextBox 11"/>
          <p:cNvSpPr txBox="1"/>
          <p:nvPr/>
        </p:nvSpPr>
        <p:spPr>
          <a:xfrm>
            <a:off x="3581400" y="5715000"/>
            <a:ext cx="5410199" cy="276999"/>
          </a:xfrm>
          <a:prstGeom prst="rect">
            <a:avLst/>
          </a:prstGeom>
          <a:noFill/>
        </p:spPr>
        <p:txBody>
          <a:bodyPr wrap="square" rtlCol="0">
            <a:spAutoFit/>
          </a:bodyPr>
          <a:lstStyle/>
          <a:p>
            <a:pPr algn="ctr"/>
            <a:r>
              <a:rPr lang="en-US" sz="1200" i="1" dirty="0" smtClean="0">
                <a:hlinkClick r:id="rId4"/>
              </a:rPr>
              <a:t>The parlor at the All American House designed by students from UNCG </a:t>
            </a:r>
            <a:endParaRPr lang="en-US" sz="1200" i="1" dirty="0"/>
          </a:p>
        </p:txBody>
      </p:sp>
      <p:sp>
        <p:nvSpPr>
          <p:cNvPr id="9" name="Title 1"/>
          <p:cNvSpPr>
            <a:spLocks noGrp="1"/>
          </p:cNvSpPr>
          <p:nvPr>
            <p:ph type="title"/>
          </p:nvPr>
        </p:nvSpPr>
        <p:spPr>
          <a:xfrm>
            <a:off x="152400" y="152400"/>
            <a:ext cx="8686800" cy="609600"/>
          </a:xfrm>
        </p:spPr>
        <p:txBody>
          <a:bodyPr/>
          <a:lstStyle/>
          <a:p>
            <a:r>
              <a:rPr lang="en-US" b="1" dirty="0" smtClean="0">
                <a:solidFill>
                  <a:schemeClr val="tx2"/>
                </a:solidFill>
              </a:rPr>
              <a:t>MADE: In America</a:t>
            </a:r>
            <a:endParaRPr lang="en-US" dirty="0"/>
          </a:p>
        </p:txBody>
      </p:sp>
      <p:sp>
        <p:nvSpPr>
          <p:cNvPr id="10" name="TextBox 9"/>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5"/>
              </a:rPr>
              <a:t>http://www.madeinamerica-usa.org</a:t>
            </a:r>
            <a:endParaRPr lang="en-US" sz="1200" b="1" i="1" u="sng" dirty="0">
              <a:solidFill>
                <a:schemeClr val="accent2"/>
              </a:solidFill>
            </a:endParaRPr>
          </a:p>
        </p:txBody>
      </p:sp>
    </p:spTree>
    <p:extLst>
      <p:ext uri="{BB962C8B-B14F-4D97-AF65-F5344CB8AC3E}">
        <p14:creationId xmlns:p14="http://schemas.microsoft.com/office/powerpoint/2010/main" val="3896584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17</a:t>
            </a:fld>
            <a:endParaRPr lang="en-US" altLang="en-US" sz="1400" dirty="0">
              <a:latin typeface="Georgia" pitchFamily="18" charset="0"/>
            </a:endParaRPr>
          </a:p>
        </p:txBody>
      </p:sp>
      <p:sp>
        <p:nvSpPr>
          <p:cNvPr id="5" name="Content Placeholder 2"/>
          <p:cNvSpPr>
            <a:spLocks noGrp="1"/>
          </p:cNvSpPr>
          <p:nvPr>
            <p:ph idx="1"/>
          </p:nvPr>
        </p:nvSpPr>
        <p:spPr>
          <a:xfrm>
            <a:off x="152400" y="3809999"/>
            <a:ext cx="8839200" cy="2466201"/>
          </a:xfrm>
        </p:spPr>
        <p:txBody>
          <a:bodyPr/>
          <a:lstStyle/>
          <a:p>
            <a:pPr marL="0" indent="0" algn="ctr">
              <a:buNone/>
            </a:pPr>
            <a:r>
              <a:rPr lang="en-US" dirty="0" smtClean="0"/>
              <a:t>For more information about the All </a:t>
            </a:r>
            <a:r>
              <a:rPr lang="en-US" dirty="0"/>
              <a:t>American House and the Art of Living </a:t>
            </a:r>
            <a:r>
              <a:rPr lang="en-US" dirty="0" smtClean="0"/>
              <a:t>program,</a:t>
            </a:r>
          </a:p>
          <a:p>
            <a:pPr marL="0" indent="0" algn="ctr">
              <a:buNone/>
            </a:pPr>
            <a:r>
              <a:rPr lang="en-US" dirty="0" smtClean="0"/>
              <a:t>interested </a:t>
            </a:r>
            <a:r>
              <a:rPr lang="en-US" dirty="0"/>
              <a:t>companies are encouraged to contact </a:t>
            </a:r>
            <a:endParaRPr lang="en-US" dirty="0" smtClean="0"/>
          </a:p>
          <a:p>
            <a:pPr marL="0" indent="0" algn="ctr">
              <a:buNone/>
            </a:pPr>
            <a:r>
              <a:rPr lang="en-US" dirty="0" smtClean="0"/>
              <a:t>MADE</a:t>
            </a:r>
            <a:r>
              <a:rPr lang="en-US" dirty="0"/>
              <a:t>: In America </a:t>
            </a:r>
            <a:r>
              <a:rPr lang="en-US" dirty="0" smtClean="0"/>
              <a:t>Chairman</a:t>
            </a:r>
          </a:p>
          <a:p>
            <a:pPr marL="0" indent="0" algn="ctr">
              <a:buNone/>
            </a:pPr>
            <a:r>
              <a:rPr lang="en-US" sz="3200" b="1" dirty="0" smtClean="0"/>
              <a:t>James </a:t>
            </a:r>
            <a:r>
              <a:rPr lang="en-US" sz="3200" b="1" dirty="0"/>
              <a:t>De </a:t>
            </a:r>
            <a:r>
              <a:rPr lang="en-US" sz="3200" b="1" dirty="0" smtClean="0"/>
              <a:t>Lorbe</a:t>
            </a:r>
          </a:p>
          <a:p>
            <a:pPr marL="0" indent="0" algn="ctr">
              <a:buNone/>
            </a:pPr>
            <a:r>
              <a:rPr lang="en-US" dirty="0" smtClean="0"/>
              <a:t>202-543-1573</a:t>
            </a:r>
          </a:p>
          <a:p>
            <a:pPr marL="0" indent="0" algn="ctr">
              <a:buNone/>
            </a:pPr>
            <a:r>
              <a:rPr lang="en-US" dirty="0" smtClean="0">
                <a:hlinkClick r:id="rId2"/>
              </a:rPr>
              <a:t>james.delorbe@madeinamerica-usa.com</a:t>
            </a:r>
            <a:endParaRPr lang="en-US" dirty="0" smtClean="0"/>
          </a:p>
          <a:p>
            <a:pPr marL="0" indent="0" algn="ctr">
              <a:buNone/>
            </a:pPr>
            <a:endParaRPr lang="en-US" dirty="0"/>
          </a:p>
        </p:txBody>
      </p:sp>
      <p:sp>
        <p:nvSpPr>
          <p:cNvPr id="8" name="TextBox 7"/>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http://www.madeinamerica-usa.org</a:t>
            </a:r>
            <a:endParaRPr lang="en-US" sz="1200" b="1" i="1" u="sng" dirty="0">
              <a:solidFill>
                <a:schemeClr val="accent2"/>
              </a:solidFill>
            </a:endParaRPr>
          </a:p>
        </p:txBody>
      </p:sp>
      <p:sp>
        <p:nvSpPr>
          <p:cNvPr id="9" name="Title 1"/>
          <p:cNvSpPr>
            <a:spLocks noGrp="1"/>
          </p:cNvSpPr>
          <p:nvPr>
            <p:ph type="title"/>
          </p:nvPr>
        </p:nvSpPr>
        <p:spPr>
          <a:xfrm>
            <a:off x="152400" y="152400"/>
            <a:ext cx="8686800" cy="609600"/>
          </a:xfrm>
        </p:spPr>
        <p:txBody>
          <a:bodyPr/>
          <a:lstStyle/>
          <a:p>
            <a:r>
              <a:rPr lang="en-US" b="1" dirty="0" smtClean="0">
                <a:solidFill>
                  <a:schemeClr val="tx2"/>
                </a:solidFill>
              </a:rPr>
              <a:t>MADE: In America</a:t>
            </a:r>
            <a:endParaRPr lang="en-US" dirty="0"/>
          </a:p>
        </p:txBody>
      </p:sp>
      <p:pic>
        <p:nvPicPr>
          <p:cNvPr id="9218" name="Picture 2" descr="H:\DesktopFiles\Catrina Corley\Pictures\all ameri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029" y="1260170"/>
            <a:ext cx="6064471" cy="235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0252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609600"/>
          </a:xfrm>
        </p:spPr>
        <p:txBody>
          <a:bodyPr/>
          <a:lstStyle/>
          <a:p>
            <a:r>
              <a:rPr lang="en-US" b="1" dirty="0" smtClean="0">
                <a:solidFill>
                  <a:schemeClr val="tx2"/>
                </a:solidFill>
              </a:rPr>
              <a:t>Selling to the Federal Government</a:t>
            </a:r>
            <a:endParaRPr lang="en-US" dirty="0"/>
          </a:p>
        </p:txBody>
      </p:sp>
      <p:sp>
        <p:nvSpPr>
          <p:cNvPr id="3" name="Content Placeholder 2"/>
          <p:cNvSpPr>
            <a:spLocks noGrp="1"/>
          </p:cNvSpPr>
          <p:nvPr>
            <p:ph sz="half" idx="1"/>
          </p:nvPr>
        </p:nvSpPr>
        <p:spPr>
          <a:xfrm>
            <a:off x="457200" y="1295400"/>
            <a:ext cx="4724400" cy="1219199"/>
          </a:xfrm>
        </p:spPr>
        <p:txBody>
          <a:bodyPr/>
          <a:lstStyle/>
          <a:p>
            <a:pPr marL="0" indent="0">
              <a:buNone/>
            </a:pPr>
            <a:r>
              <a:rPr lang="en-US" sz="1800" dirty="0"/>
              <a:t>In order to do business with the Federal Government to include the Department of State, there are required procedures you must follow.</a:t>
            </a:r>
            <a:endParaRPr lang="en-US" altLang="en-US" sz="1800" dirty="0" smtClean="0">
              <a:ea typeface="ＭＳ Ｐゴシック" pitchFamily="34" charset="-128"/>
            </a:endParaRPr>
          </a:p>
        </p:txBody>
      </p:sp>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18</a:t>
            </a:fld>
            <a:endParaRPr lang="en-US" altLang="en-US" sz="1400" dirty="0">
              <a:latin typeface="Georgia" pitchFamily="18" charset="0"/>
            </a:endParaRP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10200" y="990600"/>
            <a:ext cx="3238500" cy="1409700"/>
          </a:xfrm>
        </p:spPr>
      </p:pic>
      <p:sp>
        <p:nvSpPr>
          <p:cNvPr id="10" name="Content Placeholder 2"/>
          <p:cNvSpPr txBox="1">
            <a:spLocks/>
          </p:cNvSpPr>
          <p:nvPr/>
        </p:nvSpPr>
        <p:spPr bwMode="auto">
          <a:xfrm>
            <a:off x="457200" y="2590801"/>
            <a:ext cx="8534400"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None/>
            </a:pPr>
            <a:r>
              <a:rPr lang="en-US" sz="1800" b="1" dirty="0">
                <a:solidFill>
                  <a:srgbClr val="FF0000"/>
                </a:solidFill>
              </a:rPr>
              <a:t>The first and most critical step is online registration with the Federal Government’s System for Award Management (SAM). </a:t>
            </a:r>
          </a:p>
        </p:txBody>
      </p:sp>
      <p:sp>
        <p:nvSpPr>
          <p:cNvPr id="11" name="Rectangle 10"/>
          <p:cNvSpPr/>
          <p:nvPr/>
        </p:nvSpPr>
        <p:spPr>
          <a:xfrm>
            <a:off x="457200" y="3276600"/>
            <a:ext cx="8534400" cy="2862322"/>
          </a:xfrm>
          <a:prstGeom prst="rect">
            <a:avLst/>
          </a:prstGeom>
        </p:spPr>
        <p:txBody>
          <a:bodyPr wrap="square">
            <a:spAutoFit/>
          </a:bodyPr>
          <a:lstStyle/>
          <a:p>
            <a:r>
              <a:rPr lang="en-US" dirty="0">
                <a:solidFill>
                  <a:schemeClr val="tx2"/>
                </a:solidFill>
              </a:rPr>
              <a:t>Once registered, your company will be able to sell to all Federal Agencies </a:t>
            </a:r>
            <a:r>
              <a:rPr lang="en-US" dirty="0" smtClean="0">
                <a:solidFill>
                  <a:schemeClr val="tx2"/>
                </a:solidFill>
              </a:rPr>
              <a:t>that have </a:t>
            </a:r>
            <a:r>
              <a:rPr lang="en-US" dirty="0">
                <a:solidFill>
                  <a:schemeClr val="tx2"/>
                </a:solidFill>
              </a:rPr>
              <a:t>an interest in your products. Registration enables purchase orders to be sent to your company as well as payments to be made via electronic funds transfer (EFT) for goods received. </a:t>
            </a:r>
            <a:endParaRPr lang="en-US" dirty="0" smtClean="0">
              <a:solidFill>
                <a:schemeClr val="tx2"/>
              </a:solidFill>
            </a:endParaRPr>
          </a:p>
          <a:p>
            <a:endParaRPr lang="en-US" dirty="0">
              <a:solidFill>
                <a:schemeClr val="tx2"/>
              </a:solidFill>
            </a:endParaRPr>
          </a:p>
          <a:p>
            <a:pPr marL="342900" indent="-342900">
              <a:buFont typeface="+mj-lt"/>
              <a:buAutoNum type="arabicParenR"/>
            </a:pPr>
            <a:r>
              <a:rPr lang="en-US" dirty="0"/>
              <a:t>V</a:t>
            </a:r>
            <a:r>
              <a:rPr lang="en-US" dirty="0" smtClean="0"/>
              <a:t>isit the System for Award Management website at </a:t>
            </a:r>
            <a:r>
              <a:rPr lang="en-US" i="1" dirty="0" smtClean="0">
                <a:hlinkClick r:id="rId3"/>
              </a:rPr>
              <a:t>http://www.sam.gov</a:t>
            </a:r>
            <a:endParaRPr lang="en-US" i="1" dirty="0" smtClean="0"/>
          </a:p>
          <a:p>
            <a:pPr marL="342900" indent="-342900">
              <a:buFont typeface="+mj-lt"/>
              <a:buAutoNum type="arabicParenR"/>
            </a:pPr>
            <a:r>
              <a:rPr lang="en-US" dirty="0" smtClean="0"/>
              <a:t>Acquire your </a:t>
            </a:r>
            <a:r>
              <a:rPr lang="en-US" dirty="0"/>
              <a:t>DUNS number at </a:t>
            </a:r>
            <a:r>
              <a:rPr lang="en-US" i="1" dirty="0">
                <a:hlinkClick r:id="rId4"/>
              </a:rPr>
              <a:t>http://</a:t>
            </a:r>
            <a:r>
              <a:rPr lang="en-US" i="1" dirty="0" smtClean="0">
                <a:hlinkClick r:id="rId4"/>
              </a:rPr>
              <a:t>fedgov.dnb.com/webform</a:t>
            </a:r>
            <a:r>
              <a:rPr lang="en-US" i="1" dirty="0" smtClean="0"/>
              <a:t> or call at </a:t>
            </a:r>
            <a:r>
              <a:rPr lang="en-US" dirty="0" smtClean="0">
                <a:solidFill>
                  <a:schemeClr val="accent4"/>
                </a:solidFill>
              </a:rPr>
              <a:t>1-866-705-5711.</a:t>
            </a:r>
            <a:endParaRPr lang="en-US" i="1" dirty="0" smtClean="0"/>
          </a:p>
          <a:p>
            <a:pPr marL="342900" indent="-342900">
              <a:buFont typeface="+mj-lt"/>
              <a:buAutoNum type="arabicParenR"/>
            </a:pPr>
            <a:r>
              <a:rPr lang="en-US" dirty="0" smtClean="0"/>
              <a:t>Obtain the North American Industrial Classification System (NAICS) industry codes for </a:t>
            </a:r>
            <a:r>
              <a:rPr lang="en-US" dirty="0"/>
              <a:t>your business </a:t>
            </a:r>
            <a:r>
              <a:rPr lang="en-US" i="1" dirty="0">
                <a:hlinkClick r:id="rId5"/>
              </a:rPr>
              <a:t>http://www.census.gov/eos/www/naics/index.html</a:t>
            </a:r>
            <a:endParaRPr lang="en-US" i="1" dirty="0" smtClean="0"/>
          </a:p>
        </p:txBody>
      </p:sp>
      <p:sp>
        <p:nvSpPr>
          <p:cNvPr id="8" name="TextBox 7"/>
          <p:cNvSpPr txBox="1"/>
          <p:nvPr/>
        </p:nvSpPr>
        <p:spPr>
          <a:xfrm>
            <a:off x="1333500" y="6276201"/>
            <a:ext cx="6477000" cy="276999"/>
          </a:xfrm>
          <a:prstGeom prst="rect">
            <a:avLst/>
          </a:prstGeom>
          <a:noFill/>
        </p:spPr>
        <p:txBody>
          <a:bodyPr wrap="square" rtlCol="0">
            <a:spAutoFit/>
          </a:bodyPr>
          <a:lstStyle/>
          <a:p>
            <a:pPr algn="ctr"/>
            <a:r>
              <a:rPr lang="en-US" sz="1200" b="1" i="1" u="sng" dirty="0" smtClean="0">
                <a:solidFill>
                  <a:schemeClr val="accent2"/>
                </a:solidFill>
                <a:hlinkClick r:id="rId3"/>
              </a:rPr>
              <a:t>http://www.sam.gov</a:t>
            </a:r>
            <a:endParaRPr lang="en-US" sz="1200" b="1" i="1" u="sng" dirty="0">
              <a:solidFill>
                <a:schemeClr val="accent2"/>
              </a:solidFill>
            </a:endParaRPr>
          </a:p>
        </p:txBody>
      </p:sp>
    </p:spTree>
    <p:extLst>
      <p:ext uri="{BB962C8B-B14F-4D97-AF65-F5344CB8AC3E}">
        <p14:creationId xmlns:p14="http://schemas.microsoft.com/office/powerpoint/2010/main" val="4167964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609600"/>
          </a:xfrm>
        </p:spPr>
        <p:txBody>
          <a:bodyPr/>
          <a:lstStyle/>
          <a:p>
            <a:r>
              <a:rPr lang="en-US" b="1" dirty="0" smtClean="0">
                <a:solidFill>
                  <a:schemeClr val="tx2"/>
                </a:solidFill>
              </a:rPr>
              <a:t>Selling to the Federal Government</a:t>
            </a:r>
            <a:endParaRPr lang="en-US" dirty="0"/>
          </a:p>
        </p:txBody>
      </p:sp>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19</a:t>
            </a:fld>
            <a:endParaRPr lang="en-US" altLang="en-US" sz="1400" dirty="0">
              <a:latin typeface="Georgia" pitchFamily="18" charset="0"/>
            </a:endParaRP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10200" y="990600"/>
            <a:ext cx="3238500" cy="1409700"/>
          </a:xfrm>
        </p:spPr>
      </p:pic>
      <p:sp>
        <p:nvSpPr>
          <p:cNvPr id="11" name="Rectangle 10"/>
          <p:cNvSpPr/>
          <p:nvPr/>
        </p:nvSpPr>
        <p:spPr>
          <a:xfrm>
            <a:off x="457200" y="1295400"/>
            <a:ext cx="4953000" cy="1200329"/>
          </a:xfrm>
          <a:prstGeom prst="rect">
            <a:avLst/>
          </a:prstGeom>
        </p:spPr>
        <p:txBody>
          <a:bodyPr wrap="square">
            <a:spAutoFit/>
          </a:bodyPr>
          <a:lstStyle/>
          <a:p>
            <a:r>
              <a:rPr lang="en-US" dirty="0">
                <a:solidFill>
                  <a:schemeClr val="accent4"/>
                </a:solidFill>
              </a:rPr>
              <a:t>If you are interested in selling your products to the U.S. Department of State for federal buildings, embassies, ambassador’s </a:t>
            </a:r>
            <a:r>
              <a:rPr lang="en-US" dirty="0" smtClean="0">
                <a:solidFill>
                  <a:schemeClr val="accent4"/>
                </a:solidFill>
              </a:rPr>
              <a:t>residences, </a:t>
            </a:r>
            <a:r>
              <a:rPr lang="en-US" dirty="0">
                <a:solidFill>
                  <a:schemeClr val="accent4"/>
                </a:solidFill>
              </a:rPr>
              <a:t>etc., around the world, please submit </a:t>
            </a:r>
            <a:r>
              <a:rPr lang="en-US" dirty="0" smtClean="0">
                <a:solidFill>
                  <a:schemeClr val="accent4"/>
                </a:solidFill>
              </a:rPr>
              <a:t>your</a:t>
            </a:r>
            <a:endParaRPr lang="en-US" dirty="0">
              <a:solidFill>
                <a:srgbClr val="0070C0"/>
              </a:solidFill>
            </a:endParaRPr>
          </a:p>
        </p:txBody>
      </p:sp>
      <p:sp>
        <p:nvSpPr>
          <p:cNvPr id="13" name="Content Placeholder 2"/>
          <p:cNvSpPr txBox="1">
            <a:spLocks/>
          </p:cNvSpPr>
          <p:nvPr/>
        </p:nvSpPr>
        <p:spPr bwMode="auto">
          <a:xfrm>
            <a:off x="457200" y="23622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None/>
            </a:pPr>
            <a:r>
              <a:rPr lang="en-US" sz="1800" dirty="0">
                <a:solidFill>
                  <a:schemeClr val="accent4"/>
                </a:solidFill>
              </a:rPr>
              <a:t>contact </a:t>
            </a:r>
            <a:r>
              <a:rPr lang="en-US" sz="1800" dirty="0" smtClean="0">
                <a:solidFill>
                  <a:schemeClr val="accent4"/>
                </a:solidFill>
              </a:rPr>
              <a:t>details, </a:t>
            </a:r>
            <a:r>
              <a:rPr lang="en-US" sz="1800" dirty="0">
                <a:solidFill>
                  <a:schemeClr val="accent4"/>
                </a:solidFill>
              </a:rPr>
              <a:t>and summary of your company’s products </a:t>
            </a:r>
            <a:r>
              <a:rPr lang="en-US" sz="1800" dirty="0" smtClean="0">
                <a:solidFill>
                  <a:schemeClr val="accent4"/>
                </a:solidFill>
              </a:rPr>
              <a:t>to </a:t>
            </a:r>
          </a:p>
          <a:p>
            <a:pPr marL="0" indent="0">
              <a:buNone/>
            </a:pPr>
            <a:r>
              <a:rPr lang="en-US" sz="1800" dirty="0" smtClean="0">
                <a:solidFill>
                  <a:schemeClr val="accent4"/>
                </a:solidFill>
                <a:hlinkClick r:id="rId3"/>
              </a:rPr>
              <a:t>Mary-Lynn.Landgraf@trade.gov</a:t>
            </a:r>
            <a:r>
              <a:rPr lang="en-US" sz="1800" dirty="0">
                <a:solidFill>
                  <a:schemeClr val="accent4"/>
                </a:solidFill>
              </a:rPr>
              <a:t>. </a:t>
            </a:r>
            <a:endParaRPr lang="en-US" sz="1800" dirty="0">
              <a:solidFill>
                <a:srgbClr val="0070C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3429000"/>
            <a:ext cx="3429000" cy="2286000"/>
          </a:xfrm>
          <a:prstGeom prst="rect">
            <a:avLst/>
          </a:prstGeom>
        </p:spPr>
      </p:pic>
      <p:sp>
        <p:nvSpPr>
          <p:cNvPr id="14" name="TextBox 13"/>
          <p:cNvSpPr txBox="1"/>
          <p:nvPr/>
        </p:nvSpPr>
        <p:spPr>
          <a:xfrm>
            <a:off x="1143000" y="5715000"/>
            <a:ext cx="3429000" cy="492443"/>
          </a:xfrm>
          <a:prstGeom prst="rect">
            <a:avLst/>
          </a:prstGeom>
          <a:noFill/>
        </p:spPr>
        <p:txBody>
          <a:bodyPr wrap="square" rtlCol="0">
            <a:spAutoFit/>
          </a:bodyPr>
          <a:lstStyle/>
          <a:p>
            <a:pPr algn="ctr"/>
            <a:r>
              <a:rPr lang="en-US" sz="1200" dirty="0" smtClean="0">
                <a:latin typeface="+mj-lt"/>
              </a:rPr>
              <a:t>Lithuanian Embassy Interior</a:t>
            </a:r>
          </a:p>
          <a:p>
            <a:pPr algn="ctr"/>
            <a:r>
              <a:rPr lang="en-US" sz="700" i="1" dirty="0" smtClean="0">
                <a:solidFill>
                  <a:schemeClr val="bg1">
                    <a:lumMod val="65000"/>
                  </a:schemeClr>
                </a:solidFill>
              </a:rPr>
              <a:t>https</a:t>
            </a:r>
            <a:r>
              <a:rPr lang="en-US" sz="700" i="1" dirty="0">
                <a:solidFill>
                  <a:schemeClr val="bg1">
                    <a:lumMod val="65000"/>
                  </a:schemeClr>
                </a:solidFill>
              </a:rPr>
              <a:t>://upload.wikimedia.org/wikipedia/commons/e/e6/Lithuanian_Embassy_Interior_-_Flickr_-_Mr._T_in_DC.jpg</a:t>
            </a:r>
          </a:p>
        </p:txBody>
      </p:sp>
      <p:sp>
        <p:nvSpPr>
          <p:cNvPr id="8" name="Rectangle 7"/>
          <p:cNvSpPr/>
          <p:nvPr/>
        </p:nvSpPr>
        <p:spPr>
          <a:xfrm>
            <a:off x="5240079" y="3429000"/>
            <a:ext cx="2837121" cy="2308324"/>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en-US" dirty="0"/>
              <a:t>The summary will be forwarded to the special office for review. Upon acceptance, you will be </a:t>
            </a:r>
            <a:r>
              <a:rPr lang="en-US" dirty="0" smtClean="0"/>
              <a:t>contacted, </a:t>
            </a:r>
            <a:r>
              <a:rPr lang="en-US" dirty="0"/>
              <a:t>and listed in the U.S. State Department’s procurement system. </a:t>
            </a:r>
          </a:p>
        </p:txBody>
      </p:sp>
      <p:sp>
        <p:nvSpPr>
          <p:cNvPr id="10" name="TextBox 9"/>
          <p:cNvSpPr txBox="1"/>
          <p:nvPr/>
        </p:nvSpPr>
        <p:spPr>
          <a:xfrm>
            <a:off x="1333500" y="6276201"/>
            <a:ext cx="6477000" cy="276999"/>
          </a:xfrm>
          <a:prstGeom prst="rect">
            <a:avLst/>
          </a:prstGeom>
          <a:noFill/>
        </p:spPr>
        <p:txBody>
          <a:bodyPr wrap="square" rtlCol="0">
            <a:spAutoFit/>
          </a:bodyPr>
          <a:lstStyle/>
          <a:p>
            <a:pPr algn="ctr"/>
            <a:r>
              <a:rPr lang="en-US" sz="1200" b="1" i="1" u="sng" dirty="0" smtClean="0">
                <a:solidFill>
                  <a:schemeClr val="accent2"/>
                </a:solidFill>
                <a:hlinkClick r:id="rId5"/>
              </a:rPr>
              <a:t>http://www.sam.gov</a:t>
            </a:r>
            <a:endParaRPr lang="en-US" sz="1200" b="1" i="1" u="sng" dirty="0">
              <a:solidFill>
                <a:schemeClr val="accent2"/>
              </a:solidFill>
            </a:endParaRPr>
          </a:p>
        </p:txBody>
      </p:sp>
    </p:spTree>
    <p:extLst>
      <p:ext uri="{BB962C8B-B14F-4D97-AF65-F5344CB8AC3E}">
        <p14:creationId xmlns:p14="http://schemas.microsoft.com/office/powerpoint/2010/main" val="20307919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152400"/>
            <a:ext cx="7239000" cy="609600"/>
          </a:xfrm>
        </p:spPr>
        <p:txBody>
          <a:bodyPr/>
          <a:lstStyle/>
          <a:p>
            <a:r>
              <a:rPr lang="en-US" b="1" dirty="0" smtClean="0">
                <a:solidFill>
                  <a:schemeClr val="tx2"/>
                </a:solidFill>
              </a:rPr>
              <a:t>Critical Components of this Presentation</a:t>
            </a:r>
            <a:endParaRPr lang="en-US" b="1" dirty="0">
              <a:solidFill>
                <a:schemeClr val="tx2"/>
              </a:solidFill>
            </a:endParaRPr>
          </a:p>
        </p:txBody>
      </p:sp>
      <p:sp>
        <p:nvSpPr>
          <p:cNvPr id="5" name="Slide Number Placeholder 4"/>
          <p:cNvSpPr>
            <a:spLocks noGrp="1"/>
          </p:cNvSpPr>
          <p:nvPr>
            <p:ph type="sldNum" sz="quarter" idx="11"/>
          </p:nvPr>
        </p:nvSpPr>
        <p:spPr/>
        <p:txBody>
          <a:bodyPr/>
          <a:lstStyle/>
          <a:p>
            <a:pPr>
              <a:defRPr/>
            </a:pPr>
            <a:fld id="{E009FE82-1112-454E-8626-2553F8012F64}" type="slidenum">
              <a:rPr lang="en-US" altLang="en-US" smtClean="0"/>
              <a:pPr>
                <a:defRPr/>
              </a:pPr>
              <a:t>2</a:t>
            </a:fld>
            <a:endParaRPr lang="en-US" altLang="en-US" sz="1400" dirty="0">
              <a:latin typeface="Georgia" pitchFamily="18" charset="0"/>
            </a:endParaRPr>
          </a:p>
        </p:txBody>
      </p:sp>
      <p:pic>
        <p:nvPicPr>
          <p:cNvPr id="6147" name="Picture 3" descr="H:\DesktopFiles\Catrina Corley\Pictures\itafoo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6548259"/>
            <a:ext cx="3962400" cy="2335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DesktopFiles\Catrina Corley\Pictures\dotitaseal_5tra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110" y="919163"/>
            <a:ext cx="4745781" cy="5557837"/>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6"/>
          <p:cNvSpPr>
            <a:spLocks noGrp="1"/>
          </p:cNvSpPr>
          <p:nvPr>
            <p:ph idx="1"/>
          </p:nvPr>
        </p:nvSpPr>
        <p:spPr>
          <a:xfrm>
            <a:off x="2133600" y="1676400"/>
            <a:ext cx="6400800" cy="3962400"/>
          </a:xfrm>
        </p:spPr>
        <p:txBody>
          <a:bodyPr/>
          <a:lstStyle/>
          <a:p>
            <a:pPr>
              <a:lnSpc>
                <a:spcPct val="200000"/>
              </a:lnSpc>
              <a:buFont typeface="+mj-lt"/>
              <a:buAutoNum type="arabicParenR"/>
            </a:pPr>
            <a:r>
              <a:rPr lang="en-US" sz="2000" b="1" dirty="0" smtClean="0"/>
              <a:t>OTEXA Services</a:t>
            </a:r>
          </a:p>
          <a:p>
            <a:pPr>
              <a:lnSpc>
                <a:spcPct val="200000"/>
              </a:lnSpc>
              <a:buFont typeface="+mj-lt"/>
              <a:buAutoNum type="arabicParenR"/>
            </a:pPr>
            <a:r>
              <a:rPr lang="en-US" sz="2000" b="1" dirty="0" smtClean="0"/>
              <a:t>Selling to the U.S. Government</a:t>
            </a:r>
          </a:p>
          <a:p>
            <a:pPr>
              <a:lnSpc>
                <a:spcPct val="200000"/>
              </a:lnSpc>
              <a:buFont typeface="+mj-lt"/>
              <a:buAutoNum type="arabicParenR"/>
            </a:pPr>
            <a:r>
              <a:rPr lang="en-US" sz="2000" b="1" dirty="0"/>
              <a:t>Manufacturing Innovation </a:t>
            </a:r>
            <a:r>
              <a:rPr lang="en-US" sz="2000" b="1" dirty="0" smtClean="0"/>
              <a:t>Institute</a:t>
            </a:r>
          </a:p>
          <a:p>
            <a:pPr>
              <a:lnSpc>
                <a:spcPct val="200000"/>
              </a:lnSpc>
              <a:buFont typeface="+mj-lt"/>
              <a:buAutoNum type="arabicParenR"/>
            </a:pPr>
            <a:r>
              <a:rPr lang="en-US" sz="2000" b="1" dirty="0" smtClean="0"/>
              <a:t>Small Business Administration</a:t>
            </a:r>
          </a:p>
          <a:p>
            <a:pPr>
              <a:lnSpc>
                <a:spcPct val="200000"/>
              </a:lnSpc>
              <a:buFont typeface="+mj-lt"/>
              <a:buAutoNum type="arabicParenR"/>
            </a:pPr>
            <a:r>
              <a:rPr lang="en-US" sz="2000" b="1" dirty="0" smtClean="0"/>
              <a:t>Exporting Guidelines</a:t>
            </a:r>
          </a:p>
          <a:p>
            <a:pPr marL="0" indent="0" algn="ctr">
              <a:buNone/>
            </a:pPr>
            <a:endParaRPr lang="en-US" dirty="0"/>
          </a:p>
        </p:txBody>
      </p:sp>
    </p:spTree>
    <p:extLst>
      <p:ext uri="{BB962C8B-B14F-4D97-AF65-F5344CB8AC3E}">
        <p14:creationId xmlns:p14="http://schemas.microsoft.com/office/powerpoint/2010/main" val="1302607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609600"/>
          </a:xfrm>
        </p:spPr>
        <p:txBody>
          <a:bodyPr/>
          <a:lstStyle/>
          <a:p>
            <a:r>
              <a:rPr lang="en-US" b="1" dirty="0" smtClean="0">
                <a:solidFill>
                  <a:schemeClr val="tx2"/>
                </a:solidFill>
              </a:rPr>
              <a:t>Contracting Expertise</a:t>
            </a:r>
            <a:endParaRPr lang="en-US" dirty="0"/>
          </a:p>
        </p:txBody>
      </p:sp>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20</a:t>
            </a:fld>
            <a:endParaRPr lang="en-US" altLang="en-US" sz="1400" dirty="0">
              <a:latin typeface="Georgia" pitchFamily="18" charset="0"/>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124" y="2590800"/>
            <a:ext cx="5678236" cy="329155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51074" y="1219200"/>
            <a:ext cx="3441852" cy="876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002079" y="2438400"/>
            <a:ext cx="2837121" cy="3539430"/>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endParaRPr lang="en-US" sz="1600" dirty="0" smtClean="0"/>
          </a:p>
          <a:p>
            <a:r>
              <a:rPr lang="en-US" sz="1600" dirty="0" smtClean="0"/>
              <a:t>Focus </a:t>
            </a:r>
            <a:r>
              <a:rPr lang="en-US" sz="1600" dirty="0"/>
              <a:t>Areas and Experience: </a:t>
            </a:r>
          </a:p>
          <a:p>
            <a:pPr marL="285750" indent="-285750">
              <a:buFont typeface="Arial" panose="020B0604020202020204" pitchFamily="34" charset="0"/>
              <a:buChar char="•"/>
            </a:pPr>
            <a:r>
              <a:rPr lang="en-US" sz="1600" dirty="0"/>
              <a:t>Textiles</a:t>
            </a:r>
          </a:p>
          <a:p>
            <a:pPr marL="285750" indent="-285750">
              <a:buFont typeface="Arial" panose="020B0604020202020204" pitchFamily="34" charset="0"/>
              <a:buChar char="•"/>
            </a:pPr>
            <a:r>
              <a:rPr lang="en-US" sz="1600" dirty="0"/>
              <a:t>Defense Logistics Agency </a:t>
            </a:r>
            <a:r>
              <a:rPr lang="en-US" sz="1600" dirty="0" smtClean="0"/>
              <a:t>Troop </a:t>
            </a:r>
            <a:r>
              <a:rPr lang="en-US" sz="1600" dirty="0"/>
              <a:t>Support Clothing &amp; Textiles</a:t>
            </a:r>
          </a:p>
          <a:p>
            <a:pPr marL="285750" indent="-285750">
              <a:buFont typeface="Arial" panose="020B0604020202020204" pitchFamily="34" charset="0"/>
              <a:buChar char="•"/>
            </a:pPr>
            <a:r>
              <a:rPr lang="en-US" sz="1600" dirty="0"/>
              <a:t>Defense Logistics Agency </a:t>
            </a:r>
            <a:r>
              <a:rPr lang="en-US" sz="1600" dirty="0" smtClean="0"/>
              <a:t>Construction </a:t>
            </a:r>
            <a:r>
              <a:rPr lang="en-US" sz="1600" dirty="0"/>
              <a:t>and Equipment</a:t>
            </a:r>
          </a:p>
          <a:p>
            <a:pPr marL="285750" indent="-285750">
              <a:buFont typeface="Arial" panose="020B0604020202020204" pitchFamily="34" charset="0"/>
              <a:buChar char="•"/>
            </a:pPr>
            <a:r>
              <a:rPr lang="en-US" sz="1600" dirty="0"/>
              <a:t>US Army TACOM (NATICK</a:t>
            </a:r>
            <a:r>
              <a:rPr lang="en-US" sz="1600" dirty="0" smtClean="0"/>
              <a:t>)</a:t>
            </a:r>
          </a:p>
          <a:p>
            <a:pPr marL="285750" indent="-285750">
              <a:buFont typeface="Arial" panose="020B0604020202020204" pitchFamily="34" charset="0"/>
              <a:buChar char="•"/>
            </a:pPr>
            <a:r>
              <a:rPr lang="en-US" sz="1600" dirty="0" smtClean="0"/>
              <a:t>Registered with SAM</a:t>
            </a:r>
          </a:p>
          <a:p>
            <a:pPr marL="742950" lvl="1" indent="-285750">
              <a:buFont typeface="Arial" panose="020B0604020202020204" pitchFamily="34" charset="0"/>
              <a:buChar char="•"/>
            </a:pPr>
            <a:r>
              <a:rPr lang="en-US" sz="1600" dirty="0" smtClean="0"/>
              <a:t>Has won contracts</a:t>
            </a:r>
          </a:p>
          <a:p>
            <a:pPr marL="742950" lvl="1"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24684638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609600"/>
          </a:xfrm>
        </p:spPr>
        <p:txBody>
          <a:bodyPr/>
          <a:lstStyle/>
          <a:p>
            <a:r>
              <a:rPr lang="en-US" b="1" dirty="0" smtClean="0">
                <a:solidFill>
                  <a:schemeClr val="tx2"/>
                </a:solidFill>
              </a:rPr>
              <a:t>Contracting Expertise</a:t>
            </a:r>
            <a:endParaRPr lang="en-US" dirty="0"/>
          </a:p>
        </p:txBody>
      </p:sp>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21</a:t>
            </a:fld>
            <a:endParaRPr lang="en-US" altLang="en-US" sz="1400" dirty="0">
              <a:latin typeface="Georgia" pitchFamily="18" charset="0"/>
            </a:endParaRPr>
          </a:p>
        </p:txBody>
      </p:sp>
      <p:sp>
        <p:nvSpPr>
          <p:cNvPr id="7" name="Rectangle 6"/>
          <p:cNvSpPr/>
          <p:nvPr/>
        </p:nvSpPr>
        <p:spPr>
          <a:xfrm>
            <a:off x="217250" y="2159675"/>
            <a:ext cx="8766717"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smtClean="0"/>
              <a:t>Teresa’s </a:t>
            </a:r>
            <a:r>
              <a:rPr lang="en-US" dirty="0"/>
              <a:t>web training classes </a:t>
            </a:r>
            <a:r>
              <a:rPr lang="en-US" dirty="0" smtClean="0"/>
              <a:t>will </a:t>
            </a:r>
            <a:r>
              <a:rPr lang="en-US" dirty="0"/>
              <a:t>be free for Small Businesses </a:t>
            </a:r>
            <a:r>
              <a:rPr lang="en-US" dirty="0" smtClean="0"/>
              <a:t>through </a:t>
            </a:r>
            <a:r>
              <a:rPr lang="en-US" dirty="0"/>
              <a:t>the SBA and </a:t>
            </a:r>
            <a:r>
              <a:rPr lang="en-US" b="1" dirty="0" smtClean="0"/>
              <a:t>T&amp;B </a:t>
            </a:r>
            <a:r>
              <a:rPr lang="en-US" b="1" dirty="0"/>
              <a:t>Bouchonnet </a:t>
            </a:r>
            <a:r>
              <a:rPr lang="en-US" b="1" dirty="0" smtClean="0"/>
              <a:t>Consulting, </a:t>
            </a:r>
            <a:r>
              <a:rPr lang="en-US" dirty="0" smtClean="0"/>
              <a:t>a </a:t>
            </a:r>
            <a:r>
              <a:rPr lang="en-US" dirty="0"/>
              <a:t>subcontractor for </a:t>
            </a:r>
            <a:r>
              <a:rPr lang="en-US" b="1" dirty="0"/>
              <a:t>Stover &amp; Associates, </a:t>
            </a:r>
            <a:r>
              <a:rPr lang="en-US" b="1" dirty="0" smtClean="0"/>
              <a:t>Inc.</a:t>
            </a:r>
            <a:r>
              <a:rPr lang="en-US" dirty="0"/>
              <a:t>  </a:t>
            </a:r>
          </a:p>
          <a:p>
            <a:r>
              <a:rPr lang="en-US" dirty="0"/>
              <a:t> </a:t>
            </a:r>
          </a:p>
          <a:p>
            <a:r>
              <a:rPr lang="en-US" dirty="0" smtClean="0"/>
              <a:t>Teresa </a:t>
            </a:r>
            <a:r>
              <a:rPr lang="en-US" dirty="0"/>
              <a:t>Bouchonnet</a:t>
            </a:r>
          </a:p>
          <a:p>
            <a:r>
              <a:rPr lang="en-US" dirty="0"/>
              <a:t>T &amp; B Bouchonnet Consulting</a:t>
            </a:r>
          </a:p>
          <a:p>
            <a:r>
              <a:rPr lang="en-US" dirty="0" smtClean="0"/>
              <a:t>E-mail</a:t>
            </a:r>
            <a:r>
              <a:rPr lang="en-US" dirty="0"/>
              <a:t>: </a:t>
            </a:r>
            <a:r>
              <a:rPr lang="en-US" u="sng" dirty="0">
                <a:hlinkClick r:id="rId2"/>
              </a:rPr>
              <a:t>bouchonnet@frontier.com</a:t>
            </a:r>
            <a:endParaRPr lang="en-US" dirty="0"/>
          </a:p>
          <a:p>
            <a:r>
              <a:rPr lang="en-US" dirty="0"/>
              <a:t>P</a:t>
            </a:r>
            <a:r>
              <a:rPr lang="en-US" dirty="0" smtClean="0"/>
              <a:t>hone</a:t>
            </a:r>
            <a:r>
              <a:rPr lang="en-US" dirty="0"/>
              <a:t>: </a:t>
            </a:r>
            <a:r>
              <a:rPr lang="en-US" dirty="0" smtClean="0"/>
              <a:t>828-349-3878</a:t>
            </a:r>
            <a:endParaRPr lang="en-US" dirty="0"/>
          </a:p>
        </p:txBody>
      </p:sp>
      <p:sp>
        <p:nvSpPr>
          <p:cNvPr id="9" name="Rectangle 8"/>
          <p:cNvSpPr/>
          <p:nvPr/>
        </p:nvSpPr>
        <p:spPr>
          <a:xfrm>
            <a:off x="217249" y="4445675"/>
            <a:ext cx="8766717"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smtClean="0"/>
              <a:t>Teresa also helps </a:t>
            </a:r>
            <a:r>
              <a:rPr lang="en-US" dirty="0"/>
              <a:t>textile businesses in </a:t>
            </a:r>
            <a:r>
              <a:rPr lang="en-US" dirty="0" smtClean="0"/>
              <a:t>North Caroline through the N.C</a:t>
            </a:r>
            <a:r>
              <a:rPr lang="en-US" dirty="0"/>
              <a:t>. Military Business </a:t>
            </a:r>
            <a:r>
              <a:rPr lang="en-US" dirty="0" smtClean="0"/>
              <a:t>Center.</a:t>
            </a:r>
          </a:p>
          <a:p>
            <a:endParaRPr lang="en-US" dirty="0"/>
          </a:p>
          <a:p>
            <a:r>
              <a:rPr lang="en-US" dirty="0"/>
              <a:t>Teresa Bouchonnet</a:t>
            </a:r>
          </a:p>
          <a:p>
            <a:r>
              <a:rPr lang="en-US" dirty="0"/>
              <a:t>E</a:t>
            </a:r>
            <a:r>
              <a:rPr lang="en-US" dirty="0" smtClean="0"/>
              <a:t>-mail:  </a:t>
            </a:r>
            <a:r>
              <a:rPr lang="en-US" dirty="0" smtClean="0">
                <a:hlinkClick r:id="rId3"/>
              </a:rPr>
              <a:t>bouchonnett@ncmbc.us</a:t>
            </a:r>
            <a:r>
              <a:rPr lang="en-US" dirty="0" smtClean="0"/>
              <a:t> </a:t>
            </a:r>
          </a:p>
          <a:p>
            <a:r>
              <a:rPr lang="en-US" dirty="0"/>
              <a:t>P</a:t>
            </a:r>
            <a:r>
              <a:rPr lang="en-US" dirty="0" smtClean="0"/>
              <a:t>hone:  828-349-3878</a:t>
            </a:r>
          </a:p>
          <a:p>
            <a:r>
              <a:rPr lang="en-US" dirty="0">
                <a:hlinkClick r:id="rId4"/>
              </a:rPr>
              <a:t>http://</a:t>
            </a:r>
            <a:r>
              <a:rPr lang="en-US" dirty="0" smtClean="0">
                <a:hlinkClick r:id="rId4"/>
              </a:rPr>
              <a:t>www.ncmbc.us/contact-us/contact-bouchonnett.php</a:t>
            </a:r>
            <a:r>
              <a:rPr lang="en-US" dirty="0" smtClean="0"/>
              <a:t> </a:t>
            </a:r>
            <a:endParaRPr lang="en-US" dirty="0"/>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51074" y="1219200"/>
            <a:ext cx="3441852"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719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D3FBDE43-F296-4953-9BDF-CED3435ABD49}" type="slidenum">
              <a:rPr lang="en-US" altLang="en-US" smtClean="0"/>
              <a:pPr>
                <a:defRPr/>
              </a:pPr>
              <a:t>22</a:t>
            </a:fld>
            <a:endParaRPr lang="en-US" altLang="en-US" sz="1400" dirty="0">
              <a:latin typeface="Georgia" pitchFamily="18" charset="0"/>
            </a:endParaRPr>
          </a:p>
        </p:txBody>
      </p:sp>
      <p:sp>
        <p:nvSpPr>
          <p:cNvPr id="7" name="TextBox 6"/>
          <p:cNvSpPr txBox="1"/>
          <p:nvPr/>
        </p:nvSpPr>
        <p:spPr>
          <a:xfrm>
            <a:off x="352301" y="4114800"/>
            <a:ext cx="8702005"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0000"/>
                </a:solidFill>
              </a:rPr>
              <a:t>Provides </a:t>
            </a:r>
            <a:r>
              <a:rPr lang="en-US" dirty="0">
                <a:solidFill>
                  <a:srgbClr val="000000"/>
                </a:solidFill>
              </a:rPr>
              <a:t>access to DLA’s solicitations.</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Can search, view, and submit secure quotes on Requests For Quotations (RFQs) for DLA items of supply.</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Can search and view Requests for Proposals (RFPs), Invitations For Bid (IFBs), and other procurement information </a:t>
            </a:r>
          </a:p>
        </p:txBody>
      </p:sp>
      <p:sp>
        <p:nvSpPr>
          <p:cNvPr id="8" name="Title 1"/>
          <p:cNvSpPr txBox="1">
            <a:spLocks/>
          </p:cNvSpPr>
          <p:nvPr/>
        </p:nvSpPr>
        <p:spPr bwMode="auto">
          <a:xfrm>
            <a:off x="152400" y="152400"/>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ＭＳ Ｐゴシック" charset="0"/>
                <a:cs typeface="+mj-cs"/>
              </a:defRPr>
            </a:lvl1pPr>
            <a:lvl2pPr algn="l" rtl="0" eaLnBrk="0" fontAlgn="base" hangingPunct="0">
              <a:spcBef>
                <a:spcPct val="0"/>
              </a:spcBef>
              <a:spcAft>
                <a:spcPct val="0"/>
              </a:spcAft>
              <a:defRPr sz="2400">
                <a:solidFill>
                  <a:schemeClr val="tx1"/>
                </a:solidFill>
                <a:latin typeface="Georgia" charset="0"/>
                <a:ea typeface="ＭＳ Ｐゴシック" charset="0"/>
              </a:defRPr>
            </a:lvl2pPr>
            <a:lvl3pPr algn="l" rtl="0" eaLnBrk="0" fontAlgn="base" hangingPunct="0">
              <a:spcBef>
                <a:spcPct val="0"/>
              </a:spcBef>
              <a:spcAft>
                <a:spcPct val="0"/>
              </a:spcAft>
              <a:defRPr sz="2400">
                <a:solidFill>
                  <a:schemeClr val="tx1"/>
                </a:solidFill>
                <a:latin typeface="Georgia" charset="0"/>
                <a:ea typeface="ＭＳ Ｐゴシック" charset="0"/>
              </a:defRPr>
            </a:lvl3pPr>
            <a:lvl4pPr algn="l" rtl="0" eaLnBrk="0" fontAlgn="base" hangingPunct="0">
              <a:spcBef>
                <a:spcPct val="0"/>
              </a:spcBef>
              <a:spcAft>
                <a:spcPct val="0"/>
              </a:spcAft>
              <a:defRPr sz="2400">
                <a:solidFill>
                  <a:schemeClr val="tx1"/>
                </a:solidFill>
                <a:latin typeface="Georgia" charset="0"/>
                <a:ea typeface="ＭＳ Ｐゴシック" charset="0"/>
              </a:defRPr>
            </a:lvl4pPr>
            <a:lvl5pPr algn="l" rtl="0" eaLnBrk="0" fontAlgn="base" hangingPunct="0">
              <a:spcBef>
                <a:spcPct val="0"/>
              </a:spcBef>
              <a:spcAft>
                <a:spcPct val="0"/>
              </a:spcAft>
              <a:defRPr sz="2400">
                <a:solidFill>
                  <a:schemeClr val="tx1"/>
                </a:solidFill>
                <a:latin typeface="Georgia" charset="0"/>
                <a:ea typeface="ＭＳ Ｐゴシック" charset="0"/>
              </a:defRPr>
            </a:lvl5pPr>
            <a:lvl6pPr marL="457200" algn="l" rtl="0" fontAlgn="base">
              <a:spcBef>
                <a:spcPct val="0"/>
              </a:spcBef>
              <a:spcAft>
                <a:spcPct val="0"/>
              </a:spcAft>
              <a:defRPr sz="2400">
                <a:solidFill>
                  <a:schemeClr val="tx1"/>
                </a:solidFill>
                <a:latin typeface="Georgia" charset="0"/>
              </a:defRPr>
            </a:lvl6pPr>
            <a:lvl7pPr marL="914400" algn="l" rtl="0" fontAlgn="base">
              <a:spcBef>
                <a:spcPct val="0"/>
              </a:spcBef>
              <a:spcAft>
                <a:spcPct val="0"/>
              </a:spcAft>
              <a:defRPr sz="2400">
                <a:solidFill>
                  <a:schemeClr val="tx1"/>
                </a:solidFill>
                <a:latin typeface="Georgia" charset="0"/>
              </a:defRPr>
            </a:lvl7pPr>
            <a:lvl8pPr marL="1371600" algn="l" rtl="0" fontAlgn="base">
              <a:spcBef>
                <a:spcPct val="0"/>
              </a:spcBef>
              <a:spcAft>
                <a:spcPct val="0"/>
              </a:spcAft>
              <a:defRPr sz="2400">
                <a:solidFill>
                  <a:schemeClr val="tx1"/>
                </a:solidFill>
                <a:latin typeface="Georgia" charset="0"/>
              </a:defRPr>
            </a:lvl8pPr>
            <a:lvl9pPr marL="1828800" algn="l" rtl="0" fontAlgn="base">
              <a:spcBef>
                <a:spcPct val="0"/>
              </a:spcBef>
              <a:spcAft>
                <a:spcPct val="0"/>
              </a:spcAft>
              <a:defRPr sz="2400">
                <a:solidFill>
                  <a:schemeClr val="tx1"/>
                </a:solidFill>
                <a:latin typeface="Georgia" charset="0"/>
              </a:defRPr>
            </a:lvl9pPr>
          </a:lstStyle>
          <a:p>
            <a:r>
              <a:rPr lang="en-US" b="1" kern="0" dirty="0" smtClean="0">
                <a:solidFill>
                  <a:schemeClr val="tx2"/>
                </a:solidFill>
              </a:rPr>
              <a:t>Defense Logistics Agency (DLA) and DIBBS</a:t>
            </a:r>
            <a:endParaRPr lang="en-US" kern="0" dirty="0"/>
          </a:p>
        </p:txBody>
      </p:sp>
      <p:pic>
        <p:nvPicPr>
          <p:cNvPr id="2051" name="Picture 3" descr="H:\DesktopFiles\Catrina Corley\Pictures\dla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93" y="1360096"/>
            <a:ext cx="8964613" cy="2438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https://www.dibbs.bsm.dla.mil</a:t>
            </a:r>
            <a:r>
              <a:rPr lang="en-US" sz="1200" b="1" i="1" u="sng" dirty="0" smtClean="0">
                <a:solidFill>
                  <a:schemeClr val="accent2"/>
                </a:solidFill>
                <a:hlinkClick r:id="rId3"/>
              </a:rPr>
              <a:t>/</a:t>
            </a:r>
            <a:r>
              <a:rPr lang="en-US" sz="1200" b="1" i="1" u="sng" dirty="0" smtClean="0">
                <a:solidFill>
                  <a:schemeClr val="accent2"/>
                </a:solidFill>
              </a:rPr>
              <a:t> </a:t>
            </a:r>
            <a:endParaRPr lang="en-US" sz="1200" b="1" i="1" u="sng" dirty="0">
              <a:solidFill>
                <a:schemeClr val="accent2"/>
              </a:solidFill>
            </a:endParaRPr>
          </a:p>
        </p:txBody>
      </p:sp>
      <p:sp>
        <p:nvSpPr>
          <p:cNvPr id="11" name="TextBox 10"/>
          <p:cNvSpPr txBox="1"/>
          <p:nvPr/>
        </p:nvSpPr>
        <p:spPr>
          <a:xfrm>
            <a:off x="4045888" y="958447"/>
            <a:ext cx="4953000" cy="369332"/>
          </a:xfrm>
          <a:prstGeom prst="rect">
            <a:avLst/>
          </a:prstGeom>
          <a:noFill/>
        </p:spPr>
        <p:txBody>
          <a:bodyPr wrap="square" rtlCol="0">
            <a:spAutoFit/>
          </a:bodyPr>
          <a:lstStyle/>
          <a:p>
            <a:r>
              <a:rPr lang="en-US" b="1" dirty="0">
                <a:solidFill>
                  <a:srgbClr val="000000"/>
                </a:solidFill>
              </a:rPr>
              <a:t>DLA Internet Bid Board System (DIBBS</a:t>
            </a:r>
            <a:r>
              <a:rPr lang="en-US" b="1"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907357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D3FBDE43-F296-4953-9BDF-CED3435ABD49}" type="slidenum">
              <a:rPr lang="en-US" altLang="en-US" smtClean="0"/>
              <a:pPr>
                <a:defRPr/>
              </a:pPr>
              <a:t>23</a:t>
            </a:fld>
            <a:endParaRPr lang="en-US" altLang="en-US" sz="1400" dirty="0">
              <a:latin typeface="Georgia" pitchFamily="18" charset="0"/>
            </a:endParaRPr>
          </a:p>
        </p:txBody>
      </p:sp>
      <p:sp>
        <p:nvSpPr>
          <p:cNvPr id="7" name="TextBox 6"/>
          <p:cNvSpPr txBox="1"/>
          <p:nvPr/>
        </p:nvSpPr>
        <p:spPr>
          <a:xfrm>
            <a:off x="228600" y="1502688"/>
            <a:ext cx="6019800" cy="2585323"/>
          </a:xfrm>
          <a:prstGeom prst="rect">
            <a:avLst/>
          </a:prstGeom>
          <a:noFill/>
        </p:spPr>
        <p:txBody>
          <a:bodyPr wrap="square" rtlCol="0">
            <a:spAutoFit/>
          </a:bodyPr>
          <a:lstStyle/>
          <a:p>
            <a:r>
              <a:rPr lang="en-US" b="1" dirty="0">
                <a:solidFill>
                  <a:srgbClr val="000000"/>
                </a:solidFill>
              </a:rPr>
              <a:t>DLA Internet Bid Board System (DIBBS) </a:t>
            </a:r>
          </a:p>
          <a:p>
            <a:endParaRPr lang="en-US" b="1" dirty="0">
              <a:solidFill>
                <a:srgbClr val="000000"/>
              </a:solidFill>
            </a:endParaRPr>
          </a:p>
          <a:p>
            <a:pPr marL="285750" indent="-285750">
              <a:buFont typeface="Arial" panose="020B0604020202020204" pitchFamily="34" charset="0"/>
              <a:buChar char="•"/>
            </a:pPr>
            <a:r>
              <a:rPr lang="en-US" dirty="0">
                <a:solidFill>
                  <a:srgbClr val="000000"/>
                </a:solidFill>
              </a:rPr>
              <a:t>Search the Awards through the DLA Awards Database.</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Can find all the Mil Specs</a:t>
            </a:r>
          </a:p>
          <a:p>
            <a:pPr marL="742950" lvl="1" indent="-285750">
              <a:buFont typeface="Arial" panose="020B0604020202020204" pitchFamily="34" charset="0"/>
              <a:buChar char="•"/>
            </a:pPr>
            <a:r>
              <a:rPr lang="en-US" dirty="0">
                <a:solidFill>
                  <a:srgbClr val="000000"/>
                </a:solidFill>
              </a:rPr>
              <a:t>Go to “Technical Data”</a:t>
            </a:r>
          </a:p>
          <a:p>
            <a:pPr marL="742950" lvl="1" indent="-285750">
              <a:buFont typeface="Arial" panose="020B0604020202020204" pitchFamily="34" charset="0"/>
              <a:buChar char="•"/>
            </a:pPr>
            <a:r>
              <a:rPr lang="en-US" dirty="0">
                <a:solidFill>
                  <a:srgbClr val="000000"/>
                </a:solidFill>
              </a:rPr>
              <a:t>Find “ASSIST Quick Search”</a:t>
            </a:r>
          </a:p>
          <a:p>
            <a:pPr marL="742950" lvl="1" indent="-285750">
              <a:buFont typeface="Arial" panose="020B0604020202020204" pitchFamily="34" charset="0"/>
              <a:buChar char="•"/>
            </a:pPr>
            <a:r>
              <a:rPr lang="en-US" dirty="0">
                <a:solidFill>
                  <a:srgbClr val="000000"/>
                </a:solidFill>
              </a:rPr>
              <a:t>Search for item via document ID, document number, keyword, etc</a:t>
            </a:r>
            <a:r>
              <a:rPr lang="en-US" dirty="0" smtClean="0">
                <a:solidFill>
                  <a:srgbClr val="000000"/>
                </a:solidFill>
              </a:rPr>
              <a:t>.</a:t>
            </a:r>
            <a:endParaRPr lang="en-US" dirty="0">
              <a:solidFill>
                <a:srgbClr val="000000"/>
              </a:solidFill>
            </a:endParaRPr>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4648200"/>
            <a:ext cx="7992591" cy="905001"/>
          </a:xfrm>
          <a:prstGeom prst="rect">
            <a:avLst/>
          </a:prstGeom>
        </p:spPr>
      </p:pic>
      <p:sp>
        <p:nvSpPr>
          <p:cNvPr id="10" name="Title 1"/>
          <p:cNvSpPr txBox="1">
            <a:spLocks/>
          </p:cNvSpPr>
          <p:nvPr/>
        </p:nvSpPr>
        <p:spPr bwMode="auto">
          <a:xfrm>
            <a:off x="152400" y="152400"/>
            <a:ext cx="868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ＭＳ Ｐゴシック" charset="0"/>
                <a:cs typeface="+mj-cs"/>
              </a:defRPr>
            </a:lvl1pPr>
            <a:lvl2pPr algn="l" rtl="0" eaLnBrk="0" fontAlgn="base" hangingPunct="0">
              <a:spcBef>
                <a:spcPct val="0"/>
              </a:spcBef>
              <a:spcAft>
                <a:spcPct val="0"/>
              </a:spcAft>
              <a:defRPr sz="2400">
                <a:solidFill>
                  <a:schemeClr val="tx1"/>
                </a:solidFill>
                <a:latin typeface="Georgia" charset="0"/>
                <a:ea typeface="ＭＳ Ｐゴシック" charset="0"/>
              </a:defRPr>
            </a:lvl2pPr>
            <a:lvl3pPr algn="l" rtl="0" eaLnBrk="0" fontAlgn="base" hangingPunct="0">
              <a:spcBef>
                <a:spcPct val="0"/>
              </a:spcBef>
              <a:spcAft>
                <a:spcPct val="0"/>
              </a:spcAft>
              <a:defRPr sz="2400">
                <a:solidFill>
                  <a:schemeClr val="tx1"/>
                </a:solidFill>
                <a:latin typeface="Georgia" charset="0"/>
                <a:ea typeface="ＭＳ Ｐゴシック" charset="0"/>
              </a:defRPr>
            </a:lvl3pPr>
            <a:lvl4pPr algn="l" rtl="0" eaLnBrk="0" fontAlgn="base" hangingPunct="0">
              <a:spcBef>
                <a:spcPct val="0"/>
              </a:spcBef>
              <a:spcAft>
                <a:spcPct val="0"/>
              </a:spcAft>
              <a:defRPr sz="2400">
                <a:solidFill>
                  <a:schemeClr val="tx1"/>
                </a:solidFill>
                <a:latin typeface="Georgia" charset="0"/>
                <a:ea typeface="ＭＳ Ｐゴシック" charset="0"/>
              </a:defRPr>
            </a:lvl4pPr>
            <a:lvl5pPr algn="l" rtl="0" eaLnBrk="0" fontAlgn="base" hangingPunct="0">
              <a:spcBef>
                <a:spcPct val="0"/>
              </a:spcBef>
              <a:spcAft>
                <a:spcPct val="0"/>
              </a:spcAft>
              <a:defRPr sz="2400">
                <a:solidFill>
                  <a:schemeClr val="tx1"/>
                </a:solidFill>
                <a:latin typeface="Georgia" charset="0"/>
                <a:ea typeface="ＭＳ Ｐゴシック" charset="0"/>
              </a:defRPr>
            </a:lvl5pPr>
            <a:lvl6pPr marL="457200" algn="l" rtl="0" fontAlgn="base">
              <a:spcBef>
                <a:spcPct val="0"/>
              </a:spcBef>
              <a:spcAft>
                <a:spcPct val="0"/>
              </a:spcAft>
              <a:defRPr sz="2400">
                <a:solidFill>
                  <a:schemeClr val="tx1"/>
                </a:solidFill>
                <a:latin typeface="Georgia" charset="0"/>
              </a:defRPr>
            </a:lvl6pPr>
            <a:lvl7pPr marL="914400" algn="l" rtl="0" fontAlgn="base">
              <a:spcBef>
                <a:spcPct val="0"/>
              </a:spcBef>
              <a:spcAft>
                <a:spcPct val="0"/>
              </a:spcAft>
              <a:defRPr sz="2400">
                <a:solidFill>
                  <a:schemeClr val="tx1"/>
                </a:solidFill>
                <a:latin typeface="Georgia" charset="0"/>
              </a:defRPr>
            </a:lvl7pPr>
            <a:lvl8pPr marL="1371600" algn="l" rtl="0" fontAlgn="base">
              <a:spcBef>
                <a:spcPct val="0"/>
              </a:spcBef>
              <a:spcAft>
                <a:spcPct val="0"/>
              </a:spcAft>
              <a:defRPr sz="2400">
                <a:solidFill>
                  <a:schemeClr val="tx1"/>
                </a:solidFill>
                <a:latin typeface="Georgia" charset="0"/>
              </a:defRPr>
            </a:lvl8pPr>
            <a:lvl9pPr marL="1828800" algn="l" rtl="0" fontAlgn="base">
              <a:spcBef>
                <a:spcPct val="0"/>
              </a:spcBef>
              <a:spcAft>
                <a:spcPct val="0"/>
              </a:spcAft>
              <a:defRPr sz="2400">
                <a:solidFill>
                  <a:schemeClr val="tx1"/>
                </a:solidFill>
                <a:latin typeface="Georgia" charset="0"/>
              </a:defRPr>
            </a:lvl9pPr>
          </a:lstStyle>
          <a:p>
            <a:r>
              <a:rPr lang="en-US" b="1" kern="0" dirty="0" smtClean="0">
                <a:solidFill>
                  <a:schemeClr val="tx2"/>
                </a:solidFill>
              </a:rPr>
              <a:t>Defense Logistics Agency (DLA) and DIBBS</a:t>
            </a:r>
          </a:p>
          <a:p>
            <a:r>
              <a:rPr lang="en-US" b="1" kern="0" dirty="0" smtClean="0">
                <a:solidFill>
                  <a:schemeClr val="tx2"/>
                </a:solidFill>
              </a:rPr>
              <a:t>Continued</a:t>
            </a:r>
            <a:endParaRPr lang="en-US" kern="0" dirty="0"/>
          </a:p>
        </p:txBody>
      </p:sp>
      <p:pic>
        <p:nvPicPr>
          <p:cNvPr id="3074" name="Picture 2" descr="H:\DesktopFiles\Catrina Corley\Pictures\dla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052" y="1304019"/>
            <a:ext cx="2276733" cy="28107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4"/>
              </a:rPr>
              <a:t>http://</a:t>
            </a:r>
            <a:r>
              <a:rPr lang="en-US" sz="1200" b="1" i="1" u="sng" dirty="0" smtClean="0">
                <a:solidFill>
                  <a:schemeClr val="accent2"/>
                </a:solidFill>
                <a:hlinkClick r:id="rId4"/>
              </a:rPr>
              <a:t>quicksearch.dla.mil</a:t>
            </a:r>
            <a:r>
              <a:rPr lang="en-US" sz="1200" b="1" i="1" u="sng" dirty="0" smtClean="0">
                <a:solidFill>
                  <a:schemeClr val="accent2"/>
                </a:solidFill>
              </a:rPr>
              <a:t> </a:t>
            </a:r>
            <a:endParaRPr lang="en-US" sz="1200" b="1" i="1" u="sng" dirty="0">
              <a:solidFill>
                <a:schemeClr val="accent2"/>
              </a:solidFill>
            </a:endParaRPr>
          </a:p>
        </p:txBody>
      </p:sp>
    </p:spTree>
    <p:extLst>
      <p:ext uri="{BB962C8B-B14F-4D97-AF65-F5344CB8AC3E}">
        <p14:creationId xmlns:p14="http://schemas.microsoft.com/office/powerpoint/2010/main" val="357279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D3FBDE43-F296-4953-9BDF-CED3435ABD49}" type="slidenum">
              <a:rPr lang="en-US" altLang="en-US" smtClean="0"/>
              <a:pPr>
                <a:defRPr/>
              </a:pPr>
              <a:t>24</a:t>
            </a:fld>
            <a:endParaRPr lang="en-US" altLang="en-US" sz="1400" dirty="0">
              <a:latin typeface="Georgia" pitchFamily="18" charset="0"/>
            </a:endParaRPr>
          </a:p>
        </p:txBody>
      </p:sp>
      <p:sp>
        <p:nvSpPr>
          <p:cNvPr id="7" name="TextBox 6"/>
          <p:cNvSpPr txBox="1"/>
          <p:nvPr/>
        </p:nvSpPr>
        <p:spPr>
          <a:xfrm>
            <a:off x="4724400" y="939225"/>
            <a:ext cx="4343400" cy="584775"/>
          </a:xfrm>
          <a:prstGeom prst="rect">
            <a:avLst/>
          </a:prstGeom>
          <a:noFill/>
        </p:spPr>
        <p:txBody>
          <a:bodyPr wrap="square" rtlCol="0">
            <a:spAutoFit/>
          </a:bodyPr>
          <a:lstStyle/>
          <a:p>
            <a:pPr algn="ctr"/>
            <a:r>
              <a:rPr lang="en-US" sz="1600" b="1" dirty="0">
                <a:solidFill>
                  <a:srgbClr val="000000"/>
                </a:solidFill>
              </a:rPr>
              <a:t>Example of ASSIST Quick Search for “Socks</a:t>
            </a:r>
            <a:r>
              <a:rPr lang="en-US" sz="1600" b="1" dirty="0" smtClean="0">
                <a:solidFill>
                  <a:srgbClr val="000000"/>
                </a:solidFill>
              </a:rPr>
              <a:t>”</a:t>
            </a:r>
            <a:endParaRPr lang="en-US" sz="1600" dirty="0">
              <a:solidFill>
                <a:srgbClr val="000000"/>
              </a:solidFill>
            </a:endParaRPr>
          </a:p>
        </p:txBody>
      </p:sp>
      <p:sp>
        <p:nvSpPr>
          <p:cNvPr id="8" name="Title 1"/>
          <p:cNvSpPr txBox="1">
            <a:spLocks/>
          </p:cNvSpPr>
          <p:nvPr/>
        </p:nvSpPr>
        <p:spPr bwMode="auto">
          <a:xfrm>
            <a:off x="152400" y="152400"/>
            <a:ext cx="868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ＭＳ Ｐゴシック" charset="0"/>
                <a:cs typeface="+mj-cs"/>
              </a:defRPr>
            </a:lvl1pPr>
            <a:lvl2pPr algn="l" rtl="0" eaLnBrk="0" fontAlgn="base" hangingPunct="0">
              <a:spcBef>
                <a:spcPct val="0"/>
              </a:spcBef>
              <a:spcAft>
                <a:spcPct val="0"/>
              </a:spcAft>
              <a:defRPr sz="2400">
                <a:solidFill>
                  <a:schemeClr val="tx1"/>
                </a:solidFill>
                <a:latin typeface="Georgia" charset="0"/>
                <a:ea typeface="ＭＳ Ｐゴシック" charset="0"/>
              </a:defRPr>
            </a:lvl2pPr>
            <a:lvl3pPr algn="l" rtl="0" eaLnBrk="0" fontAlgn="base" hangingPunct="0">
              <a:spcBef>
                <a:spcPct val="0"/>
              </a:spcBef>
              <a:spcAft>
                <a:spcPct val="0"/>
              </a:spcAft>
              <a:defRPr sz="2400">
                <a:solidFill>
                  <a:schemeClr val="tx1"/>
                </a:solidFill>
                <a:latin typeface="Georgia" charset="0"/>
                <a:ea typeface="ＭＳ Ｐゴシック" charset="0"/>
              </a:defRPr>
            </a:lvl3pPr>
            <a:lvl4pPr algn="l" rtl="0" eaLnBrk="0" fontAlgn="base" hangingPunct="0">
              <a:spcBef>
                <a:spcPct val="0"/>
              </a:spcBef>
              <a:spcAft>
                <a:spcPct val="0"/>
              </a:spcAft>
              <a:defRPr sz="2400">
                <a:solidFill>
                  <a:schemeClr val="tx1"/>
                </a:solidFill>
                <a:latin typeface="Georgia" charset="0"/>
                <a:ea typeface="ＭＳ Ｐゴシック" charset="0"/>
              </a:defRPr>
            </a:lvl4pPr>
            <a:lvl5pPr algn="l" rtl="0" eaLnBrk="0" fontAlgn="base" hangingPunct="0">
              <a:spcBef>
                <a:spcPct val="0"/>
              </a:spcBef>
              <a:spcAft>
                <a:spcPct val="0"/>
              </a:spcAft>
              <a:defRPr sz="2400">
                <a:solidFill>
                  <a:schemeClr val="tx1"/>
                </a:solidFill>
                <a:latin typeface="Georgia" charset="0"/>
                <a:ea typeface="ＭＳ Ｐゴシック" charset="0"/>
              </a:defRPr>
            </a:lvl5pPr>
            <a:lvl6pPr marL="457200" algn="l" rtl="0" fontAlgn="base">
              <a:spcBef>
                <a:spcPct val="0"/>
              </a:spcBef>
              <a:spcAft>
                <a:spcPct val="0"/>
              </a:spcAft>
              <a:defRPr sz="2400">
                <a:solidFill>
                  <a:schemeClr val="tx1"/>
                </a:solidFill>
                <a:latin typeface="Georgia" charset="0"/>
              </a:defRPr>
            </a:lvl6pPr>
            <a:lvl7pPr marL="914400" algn="l" rtl="0" fontAlgn="base">
              <a:spcBef>
                <a:spcPct val="0"/>
              </a:spcBef>
              <a:spcAft>
                <a:spcPct val="0"/>
              </a:spcAft>
              <a:defRPr sz="2400">
                <a:solidFill>
                  <a:schemeClr val="tx1"/>
                </a:solidFill>
                <a:latin typeface="Georgia" charset="0"/>
              </a:defRPr>
            </a:lvl7pPr>
            <a:lvl8pPr marL="1371600" algn="l" rtl="0" fontAlgn="base">
              <a:spcBef>
                <a:spcPct val="0"/>
              </a:spcBef>
              <a:spcAft>
                <a:spcPct val="0"/>
              </a:spcAft>
              <a:defRPr sz="2400">
                <a:solidFill>
                  <a:schemeClr val="tx1"/>
                </a:solidFill>
                <a:latin typeface="Georgia" charset="0"/>
              </a:defRPr>
            </a:lvl8pPr>
            <a:lvl9pPr marL="1828800" algn="l" rtl="0" fontAlgn="base">
              <a:spcBef>
                <a:spcPct val="0"/>
              </a:spcBef>
              <a:spcAft>
                <a:spcPct val="0"/>
              </a:spcAft>
              <a:defRPr sz="2400">
                <a:solidFill>
                  <a:schemeClr val="tx1"/>
                </a:solidFill>
                <a:latin typeface="Georgia" charset="0"/>
              </a:defRPr>
            </a:lvl9pPr>
          </a:lstStyle>
          <a:p>
            <a:r>
              <a:rPr lang="en-US" b="1" kern="0" dirty="0" smtClean="0">
                <a:solidFill>
                  <a:schemeClr val="tx2"/>
                </a:solidFill>
              </a:rPr>
              <a:t>Defense Logistics Agency (DLA) and DIBBS</a:t>
            </a:r>
          </a:p>
          <a:p>
            <a:r>
              <a:rPr lang="en-US" b="1" kern="0" dirty="0" smtClean="0">
                <a:solidFill>
                  <a:schemeClr val="tx2"/>
                </a:solidFill>
              </a:rPr>
              <a:t>Continued</a:t>
            </a:r>
            <a:endParaRPr lang="en-US" kern="0" dirty="0"/>
          </a:p>
        </p:txBody>
      </p:sp>
      <p:pic>
        <p:nvPicPr>
          <p:cNvPr id="4098" name="Picture 2" descr="H:\DesktopFiles\Catrina Corley\Documents\assi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344" y="1524000"/>
            <a:ext cx="7707312" cy="4686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a:t>
            </a:r>
            <a:r>
              <a:rPr lang="en-US" sz="1200" b="1" i="1" u="sng" dirty="0" smtClean="0">
                <a:solidFill>
                  <a:schemeClr val="accent2"/>
                </a:solidFill>
                <a:hlinkClick r:id="rId3"/>
              </a:rPr>
              <a:t>quicksearch.dla.mil</a:t>
            </a:r>
            <a:r>
              <a:rPr lang="en-US" sz="1200" b="1" i="1" u="sng" dirty="0" smtClean="0">
                <a:solidFill>
                  <a:schemeClr val="accent2"/>
                </a:solidFill>
              </a:rPr>
              <a:t> </a:t>
            </a:r>
            <a:endParaRPr lang="en-US" sz="1200" b="1" i="1" u="sng" dirty="0">
              <a:solidFill>
                <a:schemeClr val="accent2"/>
              </a:solidFill>
            </a:endParaRPr>
          </a:p>
        </p:txBody>
      </p:sp>
    </p:spTree>
    <p:extLst>
      <p:ext uri="{BB962C8B-B14F-4D97-AF65-F5344CB8AC3E}">
        <p14:creationId xmlns:p14="http://schemas.microsoft.com/office/powerpoint/2010/main" val="3788364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25</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General Services Administration (GSA)</a:t>
            </a:r>
            <a:endParaRPr lang="en-US" sz="1600" b="1" dirty="0">
              <a:solidFill>
                <a:schemeClr val="tx2"/>
              </a:solidFill>
            </a:endParaRPr>
          </a:p>
        </p:txBody>
      </p:sp>
      <p:sp>
        <p:nvSpPr>
          <p:cNvPr id="7" name="Rectangle 6"/>
          <p:cNvSpPr/>
          <p:nvPr/>
        </p:nvSpPr>
        <p:spPr>
          <a:xfrm>
            <a:off x="3209174" y="1347735"/>
            <a:ext cx="5754203" cy="1077218"/>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600" dirty="0"/>
              <a:t>GSA provides centralized procurement for the federal government, offering billions of dollars worth of products, services, and facilities that federal agencies need to serve the public.</a:t>
            </a:r>
            <a:endParaRPr lang="en-US" sz="1600" dirty="0" smtClean="0"/>
          </a:p>
        </p:txBody>
      </p:sp>
      <p:sp>
        <p:nvSpPr>
          <p:cNvPr id="8" name="TextBox 7"/>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http://www.gsa.gov</a:t>
            </a:r>
            <a:endParaRPr lang="en-US" sz="1200" b="1" i="1" u="sng" dirty="0">
              <a:solidFill>
                <a:schemeClr val="accent2"/>
              </a:solidFill>
            </a:endParaRPr>
          </a:p>
        </p:txBody>
      </p:sp>
      <p:sp>
        <p:nvSpPr>
          <p:cNvPr id="4" name="TextBox 3"/>
          <p:cNvSpPr txBox="1"/>
          <p:nvPr/>
        </p:nvSpPr>
        <p:spPr>
          <a:xfrm>
            <a:off x="3136106" y="2590800"/>
            <a:ext cx="5931694" cy="3416320"/>
          </a:xfrm>
          <a:prstGeom prst="rect">
            <a:avLst/>
          </a:prstGeom>
          <a:noFill/>
        </p:spPr>
        <p:txBody>
          <a:bodyPr wrap="square" rtlCol="0">
            <a:spAutoFit/>
          </a:bodyPr>
          <a:lstStyle/>
          <a:p>
            <a:r>
              <a:rPr lang="en-US" dirty="0"/>
              <a:t>GSA serves the public and makes government easier by offering free access to and information about government programs with these websites:</a:t>
            </a:r>
          </a:p>
          <a:p>
            <a:pPr marL="285750" indent="-285750">
              <a:buFont typeface="Arial" panose="020B0604020202020204" pitchFamily="34" charset="0"/>
              <a:buChar char="•"/>
            </a:pPr>
            <a:r>
              <a:rPr lang="en-US" dirty="0">
                <a:hlinkClick r:id="rId3"/>
              </a:rPr>
              <a:t>USA.gov</a:t>
            </a:r>
            <a:r>
              <a:rPr lang="en-US" dirty="0"/>
              <a:t>, official portal to federal government information; </a:t>
            </a:r>
          </a:p>
          <a:p>
            <a:pPr marL="285750" indent="-285750">
              <a:buFont typeface="Arial" panose="020B0604020202020204" pitchFamily="34" charset="0"/>
              <a:buChar char="•"/>
            </a:pPr>
            <a:r>
              <a:rPr lang="en-US" dirty="0">
                <a:hlinkClick r:id="rId4"/>
              </a:rPr>
              <a:t>gobiernoUSA.gov</a:t>
            </a:r>
            <a:r>
              <a:rPr lang="en-US" dirty="0"/>
              <a:t>, Spanish counterpart of USA.gov;</a:t>
            </a:r>
          </a:p>
          <a:p>
            <a:pPr marL="285750" indent="-285750">
              <a:buFont typeface="Arial" panose="020B0604020202020204" pitchFamily="34" charset="0"/>
              <a:buChar char="•"/>
            </a:pPr>
            <a:r>
              <a:rPr lang="en-US" dirty="0">
                <a:hlinkClick r:id="rId5"/>
              </a:rPr>
              <a:t>publications.USA.gov</a:t>
            </a:r>
            <a:r>
              <a:rPr lang="en-US" dirty="0"/>
              <a:t>, Federal Citizen Information Center;</a:t>
            </a:r>
          </a:p>
          <a:p>
            <a:pPr marL="285750" indent="-285750">
              <a:buFont typeface="Arial" panose="020B0604020202020204" pitchFamily="34" charset="0"/>
              <a:buChar char="•"/>
            </a:pPr>
            <a:r>
              <a:rPr lang="en-US" dirty="0">
                <a:hlinkClick r:id="rId6"/>
              </a:rPr>
              <a:t>Consumer protection on USA.gov</a:t>
            </a:r>
            <a:r>
              <a:rPr lang="en-US" dirty="0"/>
              <a:t>, consumer action website;</a:t>
            </a:r>
          </a:p>
          <a:p>
            <a:pPr marL="285750" indent="-285750">
              <a:buFont typeface="Arial" panose="020B0604020202020204" pitchFamily="34" charset="0"/>
              <a:buChar char="•"/>
            </a:pPr>
            <a:r>
              <a:rPr lang="en-US" dirty="0">
                <a:hlinkClick r:id="rId4"/>
              </a:rPr>
              <a:t>Consumer protection in Spanish on goviernoUSA.gov</a:t>
            </a:r>
            <a:r>
              <a:rPr lang="en-US" dirty="0"/>
              <a:t>;</a:t>
            </a:r>
          </a:p>
          <a:p>
            <a:pPr marL="285750" indent="-285750">
              <a:buFont typeface="Arial" panose="020B0604020202020204" pitchFamily="34" charset="0"/>
              <a:buChar char="•"/>
            </a:pPr>
            <a:r>
              <a:rPr lang="en-US" dirty="0">
                <a:hlinkClick r:id="rId7"/>
              </a:rPr>
              <a:t>kids.gov</a:t>
            </a:r>
            <a:r>
              <a:rPr lang="en-US" dirty="0"/>
              <a:t>, official kids portal for the U.S. </a:t>
            </a:r>
            <a:r>
              <a:rPr lang="en-US" dirty="0" smtClean="0"/>
              <a:t>Government</a:t>
            </a:r>
            <a:r>
              <a:rPr lang="en-US" dirty="0"/>
              <a:t>.</a:t>
            </a:r>
            <a:endParaRPr lang="en-US" dirty="0">
              <a:effectLst/>
            </a:endParaRPr>
          </a:p>
        </p:txBody>
      </p:sp>
      <p:pic>
        <p:nvPicPr>
          <p:cNvPr id="1026" name="Picture 2" descr="H:\desktopfiles\Catrina Corley\Pictures\GSA 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44" y="1341438"/>
            <a:ext cx="3001962" cy="30019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9725" y="5032652"/>
            <a:ext cx="2438400" cy="83099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1200" dirty="0"/>
              <a:t>National Customer Service CenterDSN 465-1416</a:t>
            </a:r>
            <a:br>
              <a:rPr lang="en-US" sz="1200" dirty="0"/>
            </a:br>
            <a:r>
              <a:rPr lang="en-US" sz="1200" dirty="0"/>
              <a:t>Phone: (800) 488-3111</a:t>
            </a:r>
            <a:br>
              <a:rPr lang="en-US" sz="1200" dirty="0"/>
            </a:br>
            <a:r>
              <a:rPr lang="en-US" sz="1200" dirty="0"/>
              <a:t>E-mail: mashelpdesk@gsa.gov</a:t>
            </a:r>
          </a:p>
        </p:txBody>
      </p:sp>
    </p:spTree>
    <p:extLst>
      <p:ext uri="{BB962C8B-B14F-4D97-AF65-F5344CB8AC3E}">
        <p14:creationId xmlns:p14="http://schemas.microsoft.com/office/powerpoint/2010/main" val="40939114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26</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General Services Administration (GSA)</a:t>
            </a:r>
            <a:endParaRPr lang="en-US" sz="1600" b="1" dirty="0">
              <a:solidFill>
                <a:schemeClr val="tx2"/>
              </a:solidFill>
            </a:endParaRPr>
          </a:p>
        </p:txBody>
      </p:sp>
      <p:sp>
        <p:nvSpPr>
          <p:cNvPr id="7" name="Rectangle 6"/>
          <p:cNvSpPr/>
          <p:nvPr/>
        </p:nvSpPr>
        <p:spPr>
          <a:xfrm>
            <a:off x="3209174" y="1347735"/>
            <a:ext cx="5754203" cy="1077218"/>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600" dirty="0"/>
              <a:t>GSA provides centralized procurement for the federal government, offering billions of dollars worth of products, services, and facilities that federal agencies need to serve the public.</a:t>
            </a:r>
            <a:endParaRPr lang="en-US" sz="1600" dirty="0" smtClean="0"/>
          </a:p>
        </p:txBody>
      </p:sp>
      <p:sp>
        <p:nvSpPr>
          <p:cNvPr id="8" name="TextBox 7"/>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http://www.gsa.gov</a:t>
            </a:r>
            <a:endParaRPr lang="en-US" sz="1200" b="1" i="1" u="sng" dirty="0">
              <a:solidFill>
                <a:schemeClr val="accent2"/>
              </a:solidFill>
            </a:endParaRPr>
          </a:p>
        </p:txBody>
      </p:sp>
      <p:pic>
        <p:nvPicPr>
          <p:cNvPr id="1026" name="Picture 2" descr="H:\desktopfiles\Catrina Corley\Pictures\GSA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287" y="1387693"/>
            <a:ext cx="1126907" cy="112690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H:\desktopfiles\Catrina Corley\Pictures\gsaoff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287" y="2867025"/>
            <a:ext cx="7412038"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7045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27</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General Services Administration (GSA)</a:t>
            </a:r>
            <a:endParaRPr lang="en-US" sz="1600" b="1" dirty="0">
              <a:solidFill>
                <a:schemeClr val="tx2"/>
              </a:solidFill>
            </a:endParaRPr>
          </a:p>
        </p:txBody>
      </p:sp>
      <p:sp>
        <p:nvSpPr>
          <p:cNvPr id="8" name="TextBox 7"/>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http://www.gsa.gov</a:t>
            </a:r>
            <a:endParaRPr lang="en-US" sz="1200" b="1" i="1" u="sng" dirty="0">
              <a:solidFill>
                <a:schemeClr val="accent2"/>
              </a:solidFill>
            </a:endParaRPr>
          </a:p>
        </p:txBody>
      </p:sp>
      <p:sp>
        <p:nvSpPr>
          <p:cNvPr id="4" name="TextBox 3"/>
          <p:cNvSpPr txBox="1"/>
          <p:nvPr/>
        </p:nvSpPr>
        <p:spPr>
          <a:xfrm>
            <a:off x="386644" y="3482876"/>
            <a:ext cx="5791200"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GSA </a:t>
            </a:r>
            <a:r>
              <a:rPr lang="en-US" dirty="0" smtClean="0"/>
              <a:t>developed a Quick Guide with easy steps on how to use the service.</a:t>
            </a:r>
          </a:p>
          <a:p>
            <a:pPr algn="ctr"/>
            <a:endParaRPr lang="en-US" dirty="0">
              <a:effectLst/>
            </a:endParaRPr>
          </a:p>
          <a:p>
            <a:pPr algn="ctr"/>
            <a:r>
              <a:rPr lang="en-US" dirty="0" smtClean="0"/>
              <a:t>You can download the Quick Guide using the link below:</a:t>
            </a:r>
          </a:p>
          <a:p>
            <a:pPr algn="ctr"/>
            <a:endParaRPr lang="en-US" dirty="0">
              <a:effectLst/>
            </a:endParaRPr>
          </a:p>
          <a:p>
            <a:pPr algn="ctr"/>
            <a:r>
              <a:rPr lang="en-US" dirty="0">
                <a:hlinkClick r:id="rId3"/>
              </a:rPr>
              <a:t>http://</a:t>
            </a:r>
            <a:r>
              <a:rPr lang="en-US" dirty="0" smtClean="0">
                <a:hlinkClick r:id="rId3"/>
              </a:rPr>
              <a:t>www.gsa.gov/portal/mediaId/169031/fileName/2013_DB_AQuickGuideEngishFINAL.action</a:t>
            </a:r>
            <a:r>
              <a:rPr lang="en-US" dirty="0" smtClean="0"/>
              <a:t> </a:t>
            </a:r>
            <a:endParaRPr lang="en-US" dirty="0">
              <a:effectLst/>
            </a:endParaRPr>
          </a:p>
        </p:txBody>
      </p:sp>
      <p:pic>
        <p:nvPicPr>
          <p:cNvPr id="2050" name="Picture 2" descr="H:\desktopfiles\Catrina Corley\Pictures\doingbusinessg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707" y="1696157"/>
            <a:ext cx="6001493" cy="13518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desktopfiles\Catrina Corley\Pictures\gsa3step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966787"/>
            <a:ext cx="2409825" cy="507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8402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28</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Common Acquisition Platform (CAP)</a:t>
            </a:r>
            <a:endParaRPr lang="en-US" sz="1600" b="1" dirty="0">
              <a:solidFill>
                <a:schemeClr val="tx2"/>
              </a:solidFill>
            </a:endParaRPr>
          </a:p>
        </p:txBody>
      </p:sp>
      <p:sp>
        <p:nvSpPr>
          <p:cNvPr id="8" name="TextBox 7"/>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www.gsa.gov/cap</a:t>
            </a:r>
            <a:endParaRPr lang="en-US" sz="1200" b="1" i="1" u="sng" dirty="0">
              <a:solidFill>
                <a:schemeClr val="accent2"/>
              </a:solidFill>
            </a:endParaRPr>
          </a:p>
        </p:txBody>
      </p:sp>
      <p:sp>
        <p:nvSpPr>
          <p:cNvPr id="9" name="Rectangle 8"/>
          <p:cNvSpPr/>
          <p:nvPr/>
        </p:nvSpPr>
        <p:spPr>
          <a:xfrm>
            <a:off x="708731" y="2286000"/>
            <a:ext cx="7771694" cy="3693319"/>
          </a:xfrm>
          <a:prstGeom prst="rect">
            <a:avLst/>
          </a:prstGeom>
        </p:spPr>
        <p:txBody>
          <a:bodyPr wrap="square">
            <a:spAutoFit/>
          </a:bodyPr>
          <a:lstStyle/>
          <a:p>
            <a:r>
              <a:rPr lang="en-US" dirty="0"/>
              <a:t>GSA, whose singular mission is to deliver the best value in acquisitions to government and the American people, is leading the initiative.</a:t>
            </a:r>
          </a:p>
          <a:p>
            <a:endParaRPr lang="en-US" dirty="0"/>
          </a:p>
          <a:p>
            <a:r>
              <a:rPr lang="en-US" dirty="0" smtClean="0"/>
              <a:t>The Common </a:t>
            </a:r>
            <a:r>
              <a:rPr lang="en-US" dirty="0"/>
              <a:t>Acquisition Platform (CAP) </a:t>
            </a:r>
            <a:r>
              <a:rPr lang="en-US" dirty="0" smtClean="0"/>
              <a:t>office develops, manages, </a:t>
            </a:r>
            <a:r>
              <a:rPr lang="en-US" dirty="0"/>
              <a:t>and </a:t>
            </a:r>
            <a:r>
              <a:rPr lang="en-US" dirty="0" smtClean="0"/>
              <a:t>delivers shared </a:t>
            </a:r>
            <a:r>
              <a:rPr lang="en-US" dirty="0"/>
              <a:t>services offerings to the government-wide acquisition community</a:t>
            </a:r>
            <a:r>
              <a:rPr lang="en-US" dirty="0" smtClean="0"/>
              <a:t>.</a:t>
            </a:r>
          </a:p>
          <a:p>
            <a:endParaRPr lang="en-US" dirty="0"/>
          </a:p>
          <a:p>
            <a:r>
              <a:rPr lang="en-US" dirty="0"/>
              <a:t>To enable these capabilities, CAP is designing and implementing these shared services:</a:t>
            </a:r>
          </a:p>
          <a:p>
            <a:pPr marL="285750" indent="-285750">
              <a:buFont typeface="Arial" panose="020B0604020202020204" pitchFamily="34" charset="0"/>
              <a:buChar char="•"/>
            </a:pPr>
            <a:r>
              <a:rPr lang="en-US" dirty="0"/>
              <a:t>Analytics as a Service (AaaS</a:t>
            </a:r>
            <a:r>
              <a:rPr lang="en-US" baseline="30000" dirty="0"/>
              <a:t>SM</a:t>
            </a:r>
            <a:r>
              <a:rPr lang="en-US" dirty="0"/>
              <a:t>)</a:t>
            </a:r>
          </a:p>
          <a:p>
            <a:pPr marL="285750" indent="-285750">
              <a:buFont typeface="Arial" panose="020B0604020202020204" pitchFamily="34" charset="0"/>
              <a:buChar char="•"/>
            </a:pPr>
            <a:r>
              <a:rPr lang="en-US" dirty="0"/>
              <a:t>TurboFAR</a:t>
            </a:r>
            <a:r>
              <a:rPr lang="en-US" baseline="30000" dirty="0"/>
              <a:t>SM</a:t>
            </a:r>
            <a:endParaRPr lang="en-US" dirty="0"/>
          </a:p>
          <a:p>
            <a:pPr marL="285750" indent="-285750">
              <a:buFont typeface="Arial" panose="020B0604020202020204" pitchFamily="34" charset="0"/>
              <a:buChar char="•"/>
            </a:pPr>
            <a:r>
              <a:rPr lang="en-US" dirty="0"/>
              <a:t>eBuy Open</a:t>
            </a:r>
          </a:p>
          <a:p>
            <a:endParaRPr lang="en-US" dirty="0"/>
          </a:p>
        </p:txBody>
      </p:sp>
      <p:pic>
        <p:nvPicPr>
          <p:cNvPr id="3074" name="Picture 2" descr="H:\desktopfiles\Catrina Corley\Pictures\GSA_AaaS_1431434906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838200"/>
            <a:ext cx="230505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271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29</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Acquisition.gov</a:t>
            </a:r>
            <a:endParaRPr lang="en-US" sz="1600" b="1" dirty="0">
              <a:solidFill>
                <a:schemeClr val="tx2"/>
              </a:solidFill>
            </a:endParaRPr>
          </a:p>
        </p:txBody>
      </p:sp>
      <p:sp>
        <p:nvSpPr>
          <p:cNvPr id="8" name="TextBox 7"/>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https://www.acquisition.gov/</a:t>
            </a:r>
            <a:endParaRPr lang="en-US" sz="1200" b="1" i="1" u="sng" dirty="0">
              <a:solidFill>
                <a:schemeClr val="accent2"/>
              </a:solidFill>
            </a:endParaRPr>
          </a:p>
        </p:txBody>
      </p:sp>
      <p:sp>
        <p:nvSpPr>
          <p:cNvPr id="9" name="Rectangle 8"/>
          <p:cNvSpPr/>
          <p:nvPr/>
        </p:nvSpPr>
        <p:spPr>
          <a:xfrm>
            <a:off x="163689" y="2505180"/>
            <a:ext cx="5921163" cy="3416320"/>
          </a:xfrm>
          <a:prstGeom prst="rect">
            <a:avLst/>
          </a:prstGeom>
        </p:spPr>
        <p:txBody>
          <a:bodyPr wrap="square">
            <a:spAutoFit/>
          </a:bodyPr>
          <a:lstStyle/>
          <a:p>
            <a:r>
              <a:rPr lang="en-US" dirty="0"/>
              <a:t>A</a:t>
            </a:r>
            <a:r>
              <a:rPr lang="en-US" dirty="0" smtClean="0"/>
              <a:t> </a:t>
            </a:r>
            <a:r>
              <a:rPr lang="en-US" dirty="0"/>
              <a:t>comprehensive, user-friendly hub for contracting officers (COs</a:t>
            </a:r>
            <a:r>
              <a:rPr lang="en-US" dirty="0" smtClean="0"/>
              <a:t>), </a:t>
            </a:r>
            <a:r>
              <a:rPr lang="en-US" dirty="0"/>
              <a:t>that allows them to electronically search past and present versions of the Federal Acquisition Regulation (FAR) and GSA Acquisition Manual (GSAM), and stay-up-to-date on the latest developments in federal acquisition. </a:t>
            </a:r>
            <a:endParaRPr lang="en-US" dirty="0" smtClean="0"/>
          </a:p>
          <a:p>
            <a:endParaRPr lang="en-US" dirty="0"/>
          </a:p>
          <a:p>
            <a:r>
              <a:rPr lang="en-US" dirty="0" smtClean="0"/>
              <a:t>In </a:t>
            </a:r>
            <a:r>
              <a:rPr lang="en-US" dirty="0"/>
              <a:t>addition, the new website organizes other acquisition resources (i.e. Supplemental Regulations, Acquisition Systems, Training) into clear, comprehensive categories – providing easy access to the resources that COs use most often.</a:t>
            </a:r>
          </a:p>
        </p:txBody>
      </p:sp>
      <p:pic>
        <p:nvPicPr>
          <p:cNvPr id="4098" name="Picture 2" descr="H:\DesktopFiles\Catrina Corley\Pictures\aquigov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15" y="1447800"/>
            <a:ext cx="4528257" cy="6082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desktopfiles\Catrina Corley\Pictures\aqugatew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52" y="872501"/>
            <a:ext cx="2682203" cy="49186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48400" y="5791200"/>
            <a:ext cx="2432076" cy="215444"/>
          </a:xfrm>
          <a:prstGeom prst="rect">
            <a:avLst/>
          </a:prstGeom>
          <a:noFill/>
        </p:spPr>
        <p:txBody>
          <a:bodyPr wrap="none" rtlCol="0">
            <a:spAutoFit/>
          </a:bodyPr>
          <a:lstStyle/>
          <a:p>
            <a:r>
              <a:rPr lang="en-US" sz="800" i="1" dirty="0">
                <a:hlinkClick r:id="rId5"/>
              </a:rPr>
              <a:t>https://hallways.cap.gsa.gov/login-information</a:t>
            </a:r>
            <a:endParaRPr lang="en-US" sz="800" i="1" dirty="0"/>
          </a:p>
        </p:txBody>
      </p:sp>
    </p:spTree>
    <p:extLst>
      <p:ext uri="{BB962C8B-B14F-4D97-AF65-F5344CB8AC3E}">
        <p14:creationId xmlns:p14="http://schemas.microsoft.com/office/powerpoint/2010/main" val="11063759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DesktopFiles\Catrina Corley\Documents\otexa_hotel.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89" y="1304925"/>
            <a:ext cx="9352379" cy="68484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52400" y="152400"/>
            <a:ext cx="8915400" cy="762000"/>
          </a:xfrm>
        </p:spPr>
        <p:txBody>
          <a:bodyPr/>
          <a:lstStyle/>
          <a:p>
            <a:r>
              <a:rPr lang="en-US" b="1" dirty="0" smtClean="0">
                <a:solidFill>
                  <a:schemeClr val="tx2"/>
                </a:solidFill>
              </a:rPr>
              <a:t>U.S. Department of Commerce</a:t>
            </a:r>
            <a:r>
              <a:rPr lang="en-US" sz="3200" b="1" dirty="0" smtClean="0">
                <a:solidFill>
                  <a:schemeClr val="tx2"/>
                </a:solidFill>
              </a:rPr>
              <a:t/>
            </a:r>
            <a:br>
              <a:rPr lang="en-US" sz="3200" b="1" dirty="0" smtClean="0">
                <a:solidFill>
                  <a:schemeClr val="tx2"/>
                </a:solidFill>
              </a:rPr>
            </a:br>
            <a:r>
              <a:rPr lang="en-US" sz="1600" b="1" dirty="0" smtClean="0">
                <a:solidFill>
                  <a:schemeClr val="tx2"/>
                </a:solidFill>
              </a:rPr>
              <a:t>Office of Textiles and Apparel (OTEXA) </a:t>
            </a:r>
            <a:endParaRPr lang="en-US" sz="1600" b="1" dirty="0">
              <a:solidFill>
                <a:schemeClr val="tx2"/>
              </a:solidFill>
            </a:endParaRPr>
          </a:p>
        </p:txBody>
      </p:sp>
      <p:sp>
        <p:nvSpPr>
          <p:cNvPr id="7" name="Content Placeholder 6"/>
          <p:cNvSpPr>
            <a:spLocks noGrp="1"/>
          </p:cNvSpPr>
          <p:nvPr>
            <p:ph idx="1"/>
          </p:nvPr>
        </p:nvSpPr>
        <p:spPr>
          <a:xfrm>
            <a:off x="990600" y="2667000"/>
            <a:ext cx="7239000" cy="4038600"/>
          </a:xfrm>
        </p:spPr>
        <p:txBody>
          <a:bodyPr/>
          <a:lstStyle/>
          <a:p>
            <a:r>
              <a:rPr lang="en-US" altLang="en-US" dirty="0">
                <a:ea typeface="ＭＳ Ｐゴシック" pitchFamily="34" charset="-128"/>
              </a:rPr>
              <a:t>Develops programs and strategies to improve the domestic and international competitiveness of the U.S. fiber, textile, apparel, </a:t>
            </a:r>
            <a:r>
              <a:rPr lang="en-US" altLang="en-US" dirty="0" smtClean="0">
                <a:ea typeface="ＭＳ Ｐゴシック" pitchFamily="34" charset="-128"/>
              </a:rPr>
              <a:t>footwear, </a:t>
            </a:r>
            <a:r>
              <a:rPr lang="en-US" altLang="en-US" dirty="0">
                <a:ea typeface="ＭＳ Ｐゴシック" pitchFamily="34" charset="-128"/>
              </a:rPr>
              <a:t>and travel goods </a:t>
            </a:r>
            <a:r>
              <a:rPr lang="en-US" altLang="en-US" dirty="0" smtClean="0">
                <a:ea typeface="ＭＳ Ｐゴシック" pitchFamily="34" charset="-128"/>
              </a:rPr>
              <a:t>industries</a:t>
            </a:r>
          </a:p>
          <a:p>
            <a:endParaRPr lang="en-US" altLang="en-US" sz="800" dirty="0" smtClean="0">
              <a:ea typeface="ＭＳ Ｐゴシック" pitchFamily="34" charset="-128"/>
            </a:endParaRPr>
          </a:p>
          <a:p>
            <a:r>
              <a:rPr lang="en-US" altLang="en-US" dirty="0" smtClean="0">
                <a:ea typeface="ＭＳ Ｐゴシック" pitchFamily="34" charset="-128"/>
              </a:rPr>
              <a:t>The Deputy Assistant Secretary (DAS) is the Chairman of Committee </a:t>
            </a:r>
            <a:r>
              <a:rPr lang="en-US" altLang="en-US" dirty="0">
                <a:ea typeface="ＭＳ Ｐゴシック" pitchFamily="34" charset="-128"/>
              </a:rPr>
              <a:t>for the Implementation of Textile Agreements (CITA</a:t>
            </a:r>
            <a:r>
              <a:rPr lang="en-US" altLang="en-US" dirty="0" smtClean="0">
                <a:ea typeface="ＭＳ Ｐゴシック" pitchFamily="34" charset="-128"/>
              </a:rPr>
              <a:t>).</a:t>
            </a:r>
          </a:p>
          <a:p>
            <a:endParaRPr lang="en-US" altLang="en-US" sz="800" dirty="0">
              <a:ea typeface="ＭＳ Ｐゴシック" pitchFamily="34" charset="-128"/>
            </a:endParaRPr>
          </a:p>
          <a:p>
            <a:r>
              <a:rPr lang="en-US" altLang="en-US" dirty="0">
                <a:ea typeface="ＭＳ Ｐゴシック" pitchFamily="34" charset="-128"/>
              </a:rPr>
              <a:t>CITA was established by the President in Executive Order 11651 on March 3, </a:t>
            </a:r>
            <a:r>
              <a:rPr lang="en-US" altLang="en-US" dirty="0" smtClean="0">
                <a:ea typeface="ＭＳ Ｐゴシック" pitchFamily="34" charset="-128"/>
              </a:rPr>
              <a:t>1972.</a:t>
            </a:r>
          </a:p>
          <a:p>
            <a:endParaRPr lang="en-US" altLang="en-US" sz="800" dirty="0">
              <a:ea typeface="ＭＳ Ｐゴシック" pitchFamily="34" charset="-128"/>
            </a:endParaRPr>
          </a:p>
          <a:p>
            <a:r>
              <a:rPr lang="en-US" dirty="0" smtClean="0"/>
              <a:t>OTEXA </a:t>
            </a:r>
            <a:r>
              <a:rPr lang="en-US" dirty="0"/>
              <a:t>provides the staff support for the Committee, monitors all </a:t>
            </a:r>
            <a:r>
              <a:rPr lang="en-US" dirty="0" smtClean="0"/>
              <a:t>agreements, </a:t>
            </a:r>
            <a:r>
              <a:rPr lang="en-US" dirty="0"/>
              <a:t>provides economic </a:t>
            </a:r>
            <a:r>
              <a:rPr lang="en-US" dirty="0" smtClean="0"/>
              <a:t>analysis, </a:t>
            </a:r>
            <a:r>
              <a:rPr lang="en-US" dirty="0"/>
              <a:t>and statistical data upon which the Committee relies in taking action.</a:t>
            </a:r>
            <a:endParaRPr lang="en-US" altLang="en-US" dirty="0">
              <a:ea typeface="ＭＳ Ｐゴシック" pitchFamily="34" charset="-128"/>
            </a:endParaRPr>
          </a:p>
          <a:p>
            <a:pPr marL="0" indent="0">
              <a:buNone/>
            </a:pPr>
            <a:endParaRPr lang="en-US" altLang="en-US" dirty="0" smtClean="0">
              <a:ea typeface="ＭＳ Ｐゴシック" pitchFamily="34" charset="-128"/>
            </a:endParaRPr>
          </a:p>
          <a:p>
            <a:endParaRPr lang="en-US" altLang="en-US" dirty="0">
              <a:ea typeface="ＭＳ Ｐゴシック" pitchFamily="34" charset="-128"/>
            </a:endParaRPr>
          </a:p>
        </p:txBody>
      </p:sp>
      <p:sp>
        <p:nvSpPr>
          <p:cNvPr id="5" name="Slide Number Placeholder 4"/>
          <p:cNvSpPr>
            <a:spLocks noGrp="1"/>
          </p:cNvSpPr>
          <p:nvPr>
            <p:ph type="sldNum" sz="quarter" idx="11"/>
          </p:nvPr>
        </p:nvSpPr>
        <p:spPr/>
        <p:txBody>
          <a:bodyPr/>
          <a:lstStyle/>
          <a:p>
            <a:pPr>
              <a:defRPr/>
            </a:pPr>
            <a:fld id="{E009FE82-1112-454E-8626-2553F8012F64}" type="slidenum">
              <a:rPr lang="en-US" altLang="en-US" smtClean="0"/>
              <a:pPr>
                <a:defRPr/>
              </a:pPr>
              <a:t>3</a:t>
            </a:fld>
            <a:endParaRPr lang="en-US" altLang="en-US" sz="1400" dirty="0">
              <a:latin typeface="Georgia" pitchFamily="18" charset="0"/>
            </a:endParaRPr>
          </a:p>
        </p:txBody>
      </p:sp>
      <p:pic>
        <p:nvPicPr>
          <p:cNvPr id="10" name="Picture 3" descr="H:\DesktopFiles\Catrina Corley\Pictures\itafoo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6548259"/>
            <a:ext cx="3962400" cy="2335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33500" y="6248400"/>
            <a:ext cx="6477000" cy="276999"/>
          </a:xfrm>
          <a:prstGeom prst="rect">
            <a:avLst/>
          </a:prstGeom>
          <a:noFill/>
        </p:spPr>
        <p:txBody>
          <a:bodyPr wrap="square" rtlCol="0">
            <a:spAutoFit/>
          </a:bodyPr>
          <a:lstStyle/>
          <a:p>
            <a:pPr algn="ctr"/>
            <a:r>
              <a:rPr lang="en-US" sz="1200" b="1" i="1" u="sng" dirty="0" smtClean="0">
                <a:solidFill>
                  <a:schemeClr val="accent2"/>
                </a:solidFill>
                <a:hlinkClick r:id="rId4"/>
              </a:rPr>
              <a:t>http://otexa.trade.gov</a:t>
            </a:r>
            <a:endParaRPr lang="en-US" sz="1200" b="1" i="1" u="sng" dirty="0">
              <a:solidFill>
                <a:schemeClr val="accent2"/>
              </a:solidFill>
            </a:endParaRPr>
          </a:p>
        </p:txBody>
      </p:sp>
    </p:spTree>
    <p:extLst>
      <p:ext uri="{BB962C8B-B14F-4D97-AF65-F5344CB8AC3E}">
        <p14:creationId xmlns:p14="http://schemas.microsoft.com/office/powerpoint/2010/main" val="36576051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30</a:t>
            </a:fld>
            <a:endParaRPr lang="en-US" altLang="en-US" sz="1400" dirty="0">
              <a:latin typeface="Georgia" pitchFamily="18" charset="0"/>
            </a:endParaRPr>
          </a:p>
        </p:txBody>
      </p:sp>
      <p:sp>
        <p:nvSpPr>
          <p:cNvPr id="12" name="Title 5"/>
          <p:cNvSpPr>
            <a:spLocks noGrp="1"/>
          </p:cNvSpPr>
          <p:nvPr>
            <p:ph type="title"/>
          </p:nvPr>
        </p:nvSpPr>
        <p:spPr>
          <a:xfrm>
            <a:off x="152400" y="152400"/>
            <a:ext cx="8915400" cy="533400"/>
          </a:xfrm>
        </p:spPr>
        <p:txBody>
          <a:bodyPr/>
          <a:lstStyle/>
          <a:p>
            <a:r>
              <a:rPr lang="fr-FR" b="1" dirty="0">
                <a:solidFill>
                  <a:schemeClr val="tx2"/>
                </a:solidFill>
              </a:rPr>
              <a:t>Procurement Technical Assistance </a:t>
            </a:r>
            <a:r>
              <a:rPr lang="fr-FR" b="1" dirty="0" smtClean="0">
                <a:solidFill>
                  <a:schemeClr val="tx2"/>
                </a:solidFill>
              </a:rPr>
              <a:t>Center </a:t>
            </a:r>
            <a:r>
              <a:rPr lang="fr-FR" b="1" dirty="0">
                <a:solidFill>
                  <a:schemeClr val="tx2"/>
                </a:solidFill>
              </a:rPr>
              <a:t>(PTAC)</a:t>
            </a:r>
            <a:endParaRPr lang="en-US" sz="1600" b="1" dirty="0">
              <a:solidFill>
                <a:schemeClr val="tx2"/>
              </a:solidFill>
            </a:endParaRPr>
          </a:p>
        </p:txBody>
      </p:sp>
      <p:sp>
        <p:nvSpPr>
          <p:cNvPr id="8" name="TextBox 7"/>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a:t>
            </a:r>
            <a:r>
              <a:rPr lang="en-US" sz="1200" b="1" i="1" u="sng" dirty="0" smtClean="0">
                <a:solidFill>
                  <a:schemeClr val="accent2"/>
                </a:solidFill>
                <a:hlinkClick r:id="rId3"/>
              </a:rPr>
              <a:t>www.dla.mil/smallbusiness/pages/ptac.aspx</a:t>
            </a:r>
            <a:r>
              <a:rPr lang="en-US" sz="1200" b="1" i="1" u="sng" dirty="0" smtClean="0">
                <a:solidFill>
                  <a:schemeClr val="accent2"/>
                </a:solidFill>
              </a:rPr>
              <a:t> </a:t>
            </a:r>
            <a:endParaRPr lang="en-US" sz="1200" b="1" i="1" u="sng" dirty="0">
              <a:solidFill>
                <a:schemeClr val="accent2"/>
              </a:solidFill>
            </a:endParaRPr>
          </a:p>
        </p:txBody>
      </p:sp>
      <p:sp>
        <p:nvSpPr>
          <p:cNvPr id="9" name="Rectangle 8"/>
          <p:cNvSpPr/>
          <p:nvPr/>
        </p:nvSpPr>
        <p:spPr>
          <a:xfrm>
            <a:off x="249343" y="2286000"/>
            <a:ext cx="8645313" cy="3693319"/>
          </a:xfrm>
          <a:prstGeom prst="rect">
            <a:avLst/>
          </a:prstGeom>
        </p:spPr>
        <p:txBody>
          <a:bodyPr wrap="square">
            <a:spAutoFit/>
          </a:bodyPr>
          <a:lstStyle/>
          <a:p>
            <a:r>
              <a:rPr lang="en-US" dirty="0"/>
              <a:t>Procurement Technical Assistance Centers (PTACs</a:t>
            </a:r>
            <a:r>
              <a:rPr lang="en-US" dirty="0" smtClean="0"/>
              <a:t>) </a:t>
            </a:r>
            <a:r>
              <a:rPr lang="en-US" dirty="0"/>
              <a:t>provide local, in-person counseling and training services for you, the small business owner. They are designed to provide technical assistance to businesses that want to sell products and services to federal, state, and/or local governments. PTAC services are available either free of charge, or at a nominal cost. PTACs are part of the </a:t>
            </a:r>
            <a:r>
              <a:rPr lang="en-US" dirty="0" smtClean="0">
                <a:hlinkClick r:id="rId4"/>
              </a:rPr>
              <a:t>Procurement Technical Assistance Program</a:t>
            </a:r>
            <a:r>
              <a:rPr lang="en-US" dirty="0" smtClean="0"/>
              <a:t>, </a:t>
            </a:r>
            <a:r>
              <a:rPr lang="en-US" dirty="0"/>
              <a:t>which is administered by the </a:t>
            </a:r>
            <a:r>
              <a:rPr lang="en-US" dirty="0" smtClean="0">
                <a:hlinkClick r:id="rId5"/>
              </a:rPr>
              <a:t>Defense Logistics Agency</a:t>
            </a:r>
            <a:r>
              <a:rPr lang="en-US" dirty="0" smtClean="0"/>
              <a:t>.</a:t>
            </a:r>
          </a:p>
          <a:p>
            <a:endParaRPr lang="en-US" dirty="0" smtClean="0"/>
          </a:p>
          <a:p>
            <a:r>
              <a:rPr lang="en-US" b="1" dirty="0">
                <a:solidFill>
                  <a:schemeClr val="tx2">
                    <a:lumMod val="60000"/>
                    <a:lumOff val="40000"/>
                  </a:schemeClr>
                </a:solidFill>
              </a:rPr>
              <a:t>What can a PTAC do for you?</a:t>
            </a:r>
            <a:endParaRPr lang="en-US" b="1" dirty="0" smtClean="0">
              <a:solidFill>
                <a:schemeClr val="tx2">
                  <a:lumMod val="60000"/>
                  <a:lumOff val="40000"/>
                </a:schemeClr>
              </a:solidFill>
            </a:endParaRPr>
          </a:p>
          <a:p>
            <a:pPr marL="285750" indent="-285750">
              <a:buFont typeface="Arial" panose="020B0604020202020204" pitchFamily="34" charset="0"/>
              <a:buChar char="•"/>
            </a:pPr>
            <a:r>
              <a:rPr lang="en-US" dirty="0"/>
              <a:t>Determine if your business is ready for government contracting</a:t>
            </a:r>
            <a:r>
              <a:rPr lang="en-US" dirty="0" smtClean="0"/>
              <a:t>.</a:t>
            </a:r>
            <a:endParaRPr lang="en-US" dirty="0"/>
          </a:p>
          <a:p>
            <a:pPr marL="285750" indent="-285750">
              <a:buFont typeface="Arial" panose="020B0604020202020204" pitchFamily="34" charset="0"/>
              <a:buChar char="•"/>
            </a:pPr>
            <a:r>
              <a:rPr lang="en-US" dirty="0" smtClean="0"/>
              <a:t>Help </a:t>
            </a:r>
            <a:r>
              <a:rPr lang="en-US" dirty="0"/>
              <a:t>you register in the proper places.</a:t>
            </a:r>
          </a:p>
          <a:p>
            <a:pPr marL="285750" indent="-285750">
              <a:buFont typeface="Arial" panose="020B0604020202020204" pitchFamily="34" charset="0"/>
              <a:buChar char="•"/>
            </a:pPr>
            <a:r>
              <a:rPr lang="en-US" dirty="0" smtClean="0"/>
              <a:t>See </a:t>
            </a:r>
            <a:r>
              <a:rPr lang="en-US" dirty="0"/>
              <a:t>if you are eligible in any small business certifications.</a:t>
            </a:r>
          </a:p>
          <a:p>
            <a:pPr marL="285750" indent="-285750">
              <a:buFont typeface="Arial" panose="020B0604020202020204" pitchFamily="34" charset="0"/>
              <a:buChar char="•"/>
            </a:pPr>
            <a:r>
              <a:rPr lang="en-US" dirty="0" smtClean="0"/>
              <a:t>Research </a:t>
            </a:r>
            <a:r>
              <a:rPr lang="en-US" dirty="0"/>
              <a:t>past contract opportunities</a:t>
            </a:r>
            <a:r>
              <a:rPr lang="en-US" dirty="0" smtClean="0"/>
              <a:t>.</a:t>
            </a:r>
            <a:endParaRPr lang="en-US" dirty="0"/>
          </a:p>
        </p:txBody>
      </p:sp>
      <p:pic>
        <p:nvPicPr>
          <p:cNvPr id="14338" name="Picture 2" descr="H:\DesktopFiles\Catrina Corley\Pictures\DLAMILBANN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276350"/>
            <a:ext cx="73914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H:\DesktopFiles\Catrina Corley\Pictures\dla_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6200" y="762000"/>
            <a:ext cx="1177713" cy="145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5208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31</a:t>
            </a:fld>
            <a:endParaRPr lang="en-US" altLang="en-US" sz="1400" dirty="0">
              <a:latin typeface="Georgia" pitchFamily="18" charset="0"/>
            </a:endParaRPr>
          </a:p>
        </p:txBody>
      </p:sp>
      <p:sp>
        <p:nvSpPr>
          <p:cNvPr id="12" name="Title 5"/>
          <p:cNvSpPr>
            <a:spLocks noGrp="1"/>
          </p:cNvSpPr>
          <p:nvPr>
            <p:ph type="title"/>
          </p:nvPr>
        </p:nvSpPr>
        <p:spPr>
          <a:xfrm>
            <a:off x="152400" y="152400"/>
            <a:ext cx="8915400" cy="533400"/>
          </a:xfrm>
        </p:spPr>
        <p:txBody>
          <a:bodyPr/>
          <a:lstStyle/>
          <a:p>
            <a:r>
              <a:rPr lang="fr-FR" b="1" dirty="0">
                <a:solidFill>
                  <a:schemeClr val="tx2"/>
                </a:solidFill>
              </a:rPr>
              <a:t>Procurement Technical Assistance </a:t>
            </a:r>
            <a:r>
              <a:rPr lang="fr-FR" b="1" dirty="0" smtClean="0">
                <a:solidFill>
                  <a:schemeClr val="tx2"/>
                </a:solidFill>
              </a:rPr>
              <a:t>Center </a:t>
            </a:r>
            <a:r>
              <a:rPr lang="fr-FR" b="1" dirty="0">
                <a:solidFill>
                  <a:schemeClr val="tx2"/>
                </a:solidFill>
              </a:rPr>
              <a:t>(PTAC)</a:t>
            </a:r>
            <a:endParaRPr lang="en-US" sz="1600" b="1" dirty="0">
              <a:solidFill>
                <a:schemeClr val="tx2"/>
              </a:solidFill>
            </a:endParaRPr>
          </a:p>
        </p:txBody>
      </p:sp>
      <p:sp>
        <p:nvSpPr>
          <p:cNvPr id="8" name="TextBox 7"/>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a:t>
            </a:r>
            <a:r>
              <a:rPr lang="en-US" sz="1200" b="1" i="1" u="sng" dirty="0" smtClean="0">
                <a:solidFill>
                  <a:schemeClr val="accent2"/>
                </a:solidFill>
                <a:hlinkClick r:id="rId3"/>
              </a:rPr>
              <a:t>www.dla.mil/smallbusiness/pages/ptac.aspx</a:t>
            </a:r>
            <a:r>
              <a:rPr lang="en-US" sz="1200" b="1" i="1" u="sng" dirty="0" smtClean="0">
                <a:solidFill>
                  <a:schemeClr val="accent2"/>
                </a:solidFill>
              </a:rPr>
              <a:t> </a:t>
            </a:r>
            <a:endParaRPr lang="en-US" sz="1200" b="1" i="1" u="sng" dirty="0">
              <a:solidFill>
                <a:schemeClr val="accent2"/>
              </a:solidFill>
            </a:endParaRPr>
          </a:p>
        </p:txBody>
      </p:sp>
      <p:pic>
        <p:nvPicPr>
          <p:cNvPr id="11266" name="Picture 2" descr="H:\DesktopFiles\Catrina Corley\Pictures\localpta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0920" y="1066800"/>
            <a:ext cx="5789368" cy="51332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3360" y="1564243"/>
            <a:ext cx="2834640" cy="4339650"/>
          </a:xfrm>
          <a:prstGeom prst="rect">
            <a:avLst/>
          </a:prstGeom>
          <a:noFill/>
        </p:spPr>
        <p:txBody>
          <a:bodyPr wrap="square" rtlCol="0">
            <a:spAutoFit/>
          </a:bodyPr>
          <a:lstStyle/>
          <a:p>
            <a:r>
              <a:rPr lang="en-US" b="1" i="1" dirty="0"/>
              <a:t>Find your local </a:t>
            </a:r>
            <a:r>
              <a:rPr lang="en-US" b="1" i="1" dirty="0" smtClean="0"/>
              <a:t>PTAC:</a:t>
            </a:r>
          </a:p>
          <a:p>
            <a:endParaRPr lang="en-US" b="1" i="1" dirty="0" smtClean="0"/>
          </a:p>
          <a:p>
            <a:pPr marL="285750" indent="-285750">
              <a:buFont typeface="Arial" panose="020B0604020202020204" pitchFamily="34" charset="0"/>
              <a:buChar char="•"/>
            </a:pPr>
            <a:r>
              <a:rPr lang="en-US" dirty="0" smtClean="0"/>
              <a:t>To find your local PTAC visit </a:t>
            </a:r>
            <a:r>
              <a:rPr lang="en-US" sz="1400" b="1" i="1" u="sng" dirty="0">
                <a:solidFill>
                  <a:schemeClr val="accent2"/>
                </a:solidFill>
                <a:hlinkClick r:id="rId3"/>
              </a:rPr>
              <a:t>http://www.dla.mil/smallbusiness/pages/ptac.aspx</a:t>
            </a:r>
            <a:r>
              <a:rPr lang="en-US" sz="1400" b="1" i="1" u="sng" dirty="0">
                <a:solidFill>
                  <a:schemeClr val="accent2"/>
                </a:solidFill>
              </a:rPr>
              <a:t>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Click </a:t>
            </a:r>
            <a:r>
              <a:rPr lang="en-US" dirty="0"/>
              <a:t>on your state or by using the dropdown list </a:t>
            </a:r>
            <a:r>
              <a:rPr lang="en-US" dirty="0" smtClean="0"/>
              <a:t>below</a:t>
            </a:r>
            <a:r>
              <a:rPr lang="en-US" dirty="0"/>
              <a:t>  </a:t>
            </a:r>
            <a:endParaRPr lang="en-US" dirty="0" smtClean="0"/>
          </a:p>
          <a:p>
            <a:pPr marL="285750" indent="-285750">
              <a:buFont typeface="Arial" panose="020B0604020202020204" pitchFamily="34" charset="0"/>
              <a:buChar char="•"/>
            </a:pPr>
            <a:endParaRPr lang="en-US" dirty="0" smtClean="0"/>
          </a:p>
          <a:p>
            <a:endParaRPr lang="en-US" dirty="0"/>
          </a:p>
          <a:p>
            <a:pPr marL="285750" indent="-285750">
              <a:buFont typeface="Arial" panose="020B0604020202020204" pitchFamily="34" charset="0"/>
              <a:buChar char="•"/>
            </a:pPr>
            <a:r>
              <a:rPr lang="en-US" dirty="0" smtClean="0"/>
              <a:t>For </a:t>
            </a:r>
            <a:r>
              <a:rPr lang="en-US" dirty="0"/>
              <a:t>some states, you will also need to select a </a:t>
            </a:r>
            <a:r>
              <a:rPr lang="en-US" dirty="0" smtClean="0"/>
              <a:t>county</a:t>
            </a:r>
          </a:p>
        </p:txBody>
      </p:sp>
    </p:spTree>
    <p:extLst>
      <p:ext uri="{BB962C8B-B14F-4D97-AF65-F5344CB8AC3E}">
        <p14:creationId xmlns:p14="http://schemas.microsoft.com/office/powerpoint/2010/main" val="2318401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32</a:t>
            </a:fld>
            <a:endParaRPr lang="en-US" altLang="en-US" sz="1400" dirty="0">
              <a:latin typeface="Georgia" pitchFamily="18" charset="0"/>
            </a:endParaRPr>
          </a:p>
        </p:txBody>
      </p:sp>
      <p:sp>
        <p:nvSpPr>
          <p:cNvPr id="12" name="Title 5"/>
          <p:cNvSpPr>
            <a:spLocks noGrp="1"/>
          </p:cNvSpPr>
          <p:nvPr>
            <p:ph type="title"/>
          </p:nvPr>
        </p:nvSpPr>
        <p:spPr>
          <a:xfrm>
            <a:off x="152400" y="152400"/>
            <a:ext cx="8915400" cy="685800"/>
          </a:xfrm>
        </p:spPr>
        <p:txBody>
          <a:bodyPr/>
          <a:lstStyle/>
          <a:p>
            <a:r>
              <a:rPr lang="en-US" b="1" dirty="0" smtClean="0">
                <a:solidFill>
                  <a:schemeClr val="tx2"/>
                </a:solidFill>
              </a:rPr>
              <a:t>National Contract Management Association (NCMA)</a:t>
            </a:r>
            <a:endParaRPr lang="en-US" sz="1600" b="1" dirty="0">
              <a:solidFill>
                <a:schemeClr val="tx2"/>
              </a:solidFill>
            </a:endParaRPr>
          </a:p>
        </p:txBody>
      </p:sp>
      <p:sp>
        <p:nvSpPr>
          <p:cNvPr id="8" name="TextBox 7"/>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http://www.ncmahq.org</a:t>
            </a:r>
            <a:r>
              <a:rPr lang="en-US" sz="1200" b="1" i="1" u="sng" dirty="0" smtClean="0">
                <a:solidFill>
                  <a:schemeClr val="accent2"/>
                </a:solidFill>
                <a:hlinkClick r:id="rId2"/>
              </a:rPr>
              <a:t>/</a:t>
            </a:r>
            <a:r>
              <a:rPr lang="en-US" sz="1200" b="1" i="1" u="sng" dirty="0" smtClean="0">
                <a:solidFill>
                  <a:schemeClr val="accent2"/>
                </a:solidFill>
              </a:rPr>
              <a:t> </a:t>
            </a:r>
            <a:endParaRPr lang="en-US" sz="1200" b="1" i="1" u="sng" dirty="0">
              <a:solidFill>
                <a:schemeClr val="accent2"/>
              </a:solidFill>
            </a:endParaRPr>
          </a:p>
        </p:txBody>
      </p:sp>
      <p:sp>
        <p:nvSpPr>
          <p:cNvPr id="9" name="Rectangle 8"/>
          <p:cNvSpPr/>
          <p:nvPr/>
        </p:nvSpPr>
        <p:spPr>
          <a:xfrm>
            <a:off x="626161" y="1944469"/>
            <a:ext cx="4707839" cy="646331"/>
          </a:xfrm>
          <a:prstGeom prst="rect">
            <a:avLst/>
          </a:prstGeom>
        </p:spPr>
        <p:txBody>
          <a:bodyPr wrap="square">
            <a:spAutoFit/>
          </a:bodyPr>
          <a:lstStyle/>
          <a:p>
            <a:r>
              <a:rPr lang="en-US" dirty="0" smtClean="0"/>
              <a:t>If you are serious about government </a:t>
            </a:r>
            <a:r>
              <a:rPr lang="en-US" dirty="0" smtClean="0"/>
              <a:t>contracting, </a:t>
            </a:r>
            <a:r>
              <a:rPr lang="en-US" dirty="0" smtClean="0"/>
              <a:t>become a member of NCMA.</a:t>
            </a:r>
            <a:endParaRPr lang="en-US" dirty="0"/>
          </a:p>
        </p:txBody>
      </p:sp>
      <p:pic>
        <p:nvPicPr>
          <p:cNvPr id="5123" name="Picture 3" descr="H:\DesktopFiles\Catrina Corley\Pictures\ncma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571624"/>
            <a:ext cx="3246453" cy="16287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08731" y="2836545"/>
            <a:ext cx="7771694" cy="2954655"/>
          </a:xfrm>
          <a:prstGeom prst="rect">
            <a:avLst/>
          </a:prstGeom>
        </p:spPr>
        <p:txBody>
          <a:bodyPr wrap="square">
            <a:spAutoFit/>
          </a:bodyPr>
          <a:lstStyle/>
          <a:p>
            <a:endParaRPr lang="en-US" dirty="0"/>
          </a:p>
          <a:p>
            <a:r>
              <a:rPr lang="en-US" sz="2400" b="1" dirty="0">
                <a:solidFill>
                  <a:schemeClr val="tx2">
                    <a:lumMod val="60000"/>
                    <a:lumOff val="40000"/>
                  </a:schemeClr>
                </a:solidFill>
              </a:rPr>
              <a:t>What is NCMA?</a:t>
            </a:r>
          </a:p>
          <a:p>
            <a:endParaRPr lang="en-US" dirty="0"/>
          </a:p>
          <a:p>
            <a:r>
              <a:rPr lang="en-US" dirty="0"/>
              <a:t>The National Contract Management Association (NCMA), founded in 1959, is the world’s leading professional resource for those in the field of contract management. The organization, which has over 20,000 members, is dedicated to the professional growth and educational advancement of procurement and acquisition personnel worldwide. NCMA strives to serve and inform the profession it represents and to offer opportunities for the open exchange of ideas in neutral forums. </a:t>
            </a:r>
          </a:p>
        </p:txBody>
      </p:sp>
    </p:spTree>
    <p:extLst>
      <p:ext uri="{BB962C8B-B14F-4D97-AF65-F5344CB8AC3E}">
        <p14:creationId xmlns:p14="http://schemas.microsoft.com/office/powerpoint/2010/main" val="20118932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33</a:t>
            </a:fld>
            <a:endParaRPr lang="en-US" altLang="en-US" sz="1400" dirty="0">
              <a:latin typeface="Georgia" pitchFamily="18" charset="0"/>
            </a:endParaRPr>
          </a:p>
        </p:txBody>
      </p:sp>
      <p:sp>
        <p:nvSpPr>
          <p:cNvPr id="12" name="Title 5"/>
          <p:cNvSpPr>
            <a:spLocks noGrp="1"/>
          </p:cNvSpPr>
          <p:nvPr>
            <p:ph type="title"/>
          </p:nvPr>
        </p:nvSpPr>
        <p:spPr>
          <a:xfrm>
            <a:off x="152400" y="152400"/>
            <a:ext cx="8915400" cy="685800"/>
          </a:xfrm>
        </p:spPr>
        <p:txBody>
          <a:bodyPr/>
          <a:lstStyle/>
          <a:p>
            <a:r>
              <a:rPr lang="en-US" b="1" dirty="0" smtClean="0">
                <a:solidFill>
                  <a:schemeClr val="tx2"/>
                </a:solidFill>
              </a:rPr>
              <a:t>National Contract Management Association (NCMA)</a:t>
            </a:r>
            <a:endParaRPr lang="en-US" sz="1600" b="1" dirty="0">
              <a:solidFill>
                <a:schemeClr val="tx2"/>
              </a:solidFill>
            </a:endParaRPr>
          </a:p>
        </p:txBody>
      </p:sp>
      <p:sp>
        <p:nvSpPr>
          <p:cNvPr id="8" name="TextBox 7"/>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http://www.ncmahq.org</a:t>
            </a:r>
            <a:r>
              <a:rPr lang="en-US" sz="1200" b="1" i="1" u="sng" dirty="0" smtClean="0">
                <a:solidFill>
                  <a:schemeClr val="accent2"/>
                </a:solidFill>
                <a:hlinkClick r:id="rId2"/>
              </a:rPr>
              <a:t>/</a:t>
            </a:r>
            <a:r>
              <a:rPr lang="en-US" sz="1200" b="1" i="1" u="sng" dirty="0" smtClean="0">
                <a:solidFill>
                  <a:schemeClr val="accent2"/>
                </a:solidFill>
              </a:rPr>
              <a:t> </a:t>
            </a:r>
            <a:endParaRPr lang="en-US" sz="1200" b="1" i="1" u="sng" dirty="0">
              <a:solidFill>
                <a:schemeClr val="accent2"/>
              </a:solidFill>
            </a:endParaRPr>
          </a:p>
        </p:txBody>
      </p:sp>
      <p:pic>
        <p:nvPicPr>
          <p:cNvPr id="5123" name="Picture 3" descr="H:\DesktopFiles\Catrina Corley\Pictures\ncma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571624"/>
            <a:ext cx="3246453" cy="162877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DesktopFiles\Catrina Corley\Pictures\about-ncma---infographic-nav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07" y="1357308"/>
            <a:ext cx="5073146" cy="476095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H:\DesktopFiles\Catrina Corley\Pictures\ncmakey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7022" y="3429000"/>
            <a:ext cx="3113591" cy="23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179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34</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USASpending.gov</a:t>
            </a:r>
            <a:endParaRPr lang="en-US" sz="1600" b="1" dirty="0">
              <a:solidFill>
                <a:schemeClr val="tx2"/>
              </a:solidFill>
            </a:endParaRPr>
          </a:p>
        </p:txBody>
      </p:sp>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838200"/>
            <a:ext cx="2618459" cy="897406"/>
          </a:xfrm>
          <a:prstGeom prst="rect">
            <a:avLst/>
          </a:prstGeom>
        </p:spPr>
      </p:pic>
      <p:sp>
        <p:nvSpPr>
          <p:cNvPr id="8" name="TextBox 7"/>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4"/>
              </a:rPr>
              <a:t>https://</a:t>
            </a:r>
            <a:r>
              <a:rPr lang="en-US" sz="1200" b="1" i="1" u="sng" dirty="0" smtClean="0">
                <a:solidFill>
                  <a:schemeClr val="accent2"/>
                </a:solidFill>
                <a:hlinkClick r:id="rId4"/>
              </a:rPr>
              <a:t>www.usaspending.gov</a:t>
            </a:r>
            <a:r>
              <a:rPr lang="en-US" sz="1200" b="1" i="1" u="sng" dirty="0" smtClean="0">
                <a:solidFill>
                  <a:schemeClr val="accent2"/>
                </a:solidFill>
              </a:rPr>
              <a:t> </a:t>
            </a:r>
            <a:endParaRPr lang="en-US" sz="1200" b="1" i="1" u="sng" dirty="0">
              <a:solidFill>
                <a:schemeClr val="accent2"/>
              </a:solidFill>
            </a:endParaRPr>
          </a:p>
        </p:txBody>
      </p:sp>
      <p:sp>
        <p:nvSpPr>
          <p:cNvPr id="4" name="TextBox 3"/>
          <p:cNvSpPr txBox="1"/>
          <p:nvPr/>
        </p:nvSpPr>
        <p:spPr>
          <a:xfrm>
            <a:off x="304799" y="1752600"/>
            <a:ext cx="8551983" cy="2554545"/>
          </a:xfrm>
          <a:prstGeom prst="rect">
            <a:avLst/>
          </a:prstGeom>
          <a:noFill/>
        </p:spPr>
        <p:txBody>
          <a:bodyPr wrap="square" rtlCol="0">
            <a:spAutoFit/>
          </a:bodyPr>
          <a:lstStyle/>
          <a:p>
            <a:r>
              <a:rPr lang="en-US" sz="1600" dirty="0"/>
              <a:t>The Federal Funding Accountability and Transparency Act of 2006 (FFATA) was signed into law on September 26, 2006. The legislation required that federal contract, grant, loan, and other financial assistance awards of more than $25,000 be displayed on a searchable, publicly accessible website, USAspending.gov, to give the American public access to information on how their tax dollars are being spent. As a matter of discretion, USAspending.gov also displays certain federal contract​s of more than $3,000. </a:t>
            </a:r>
            <a:endParaRPr lang="en-US" sz="1600" dirty="0" smtClean="0"/>
          </a:p>
          <a:p>
            <a:endParaRPr lang="en-US" sz="1600" dirty="0"/>
          </a:p>
          <a:p>
            <a:r>
              <a:rPr lang="en-US" sz="1600" dirty="0"/>
              <a:t>Federal agencies are required to report the name of the entity receiving the award, the amount of the award, the recipient’s location, the place of performance location, as well as other information.</a:t>
            </a:r>
          </a:p>
        </p:txBody>
      </p:sp>
      <p:pic>
        <p:nvPicPr>
          <p:cNvPr id="12290" name="Picture 2" descr="H:\DesktopFiles\Catrina Corley\Pictures\usaspendingch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3741" y="4163199"/>
            <a:ext cx="4716519" cy="200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4553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35</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America’s Seed Fund - SBIR</a:t>
            </a:r>
            <a:endParaRPr lang="en-US" sz="1600" b="1" dirty="0">
              <a:solidFill>
                <a:schemeClr val="tx2"/>
              </a:solidFill>
            </a:endParaRPr>
          </a:p>
        </p:txBody>
      </p:sp>
      <p:sp>
        <p:nvSpPr>
          <p:cNvPr id="7" name="Rectangle 6"/>
          <p:cNvSpPr/>
          <p:nvPr/>
        </p:nvSpPr>
        <p:spPr>
          <a:xfrm>
            <a:off x="381000" y="2590800"/>
            <a:ext cx="4010545" cy="3539430"/>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600" dirty="0"/>
              <a:t>The Small Business Innovation Research (SBIR) program is a highly competitive program that encourages domestic small businesses to engage in Federal Research/Research and Development (R/R&amp;D) that has the potential for commercialization. </a:t>
            </a:r>
            <a:endParaRPr lang="en-US" sz="1600" dirty="0" smtClean="0"/>
          </a:p>
          <a:p>
            <a:endParaRPr lang="en-US" sz="1600" dirty="0"/>
          </a:p>
          <a:p>
            <a:endParaRPr lang="en-US" sz="1600" dirty="0" smtClean="0"/>
          </a:p>
          <a:p>
            <a:r>
              <a:rPr lang="en-US" sz="1600" dirty="0" smtClean="0"/>
              <a:t>Through </a:t>
            </a:r>
            <a:r>
              <a:rPr lang="en-US" sz="1600" dirty="0"/>
              <a:t>a competitive awards-based program, SBIR enables small businesses to explore their technological potential and provides the incentive to profit from its </a:t>
            </a:r>
            <a:r>
              <a:rPr lang="en-US" sz="1600" dirty="0" smtClean="0"/>
              <a:t>commercialization.</a:t>
            </a:r>
          </a:p>
        </p:txBody>
      </p:sp>
      <p:sp>
        <p:nvSpPr>
          <p:cNvPr id="8" name="TextBox 7"/>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https://www.sbir.gov</a:t>
            </a:r>
            <a:endParaRPr lang="en-US" sz="1200" b="1" i="1" u="sng" dirty="0">
              <a:solidFill>
                <a:schemeClr val="accent2"/>
              </a:solidFill>
            </a:endParaRPr>
          </a:p>
        </p:txBody>
      </p:sp>
      <p:sp>
        <p:nvSpPr>
          <p:cNvPr id="4" name="TextBox 3"/>
          <p:cNvSpPr txBox="1"/>
          <p:nvPr/>
        </p:nvSpPr>
        <p:spPr>
          <a:xfrm>
            <a:off x="4635874" y="2352794"/>
            <a:ext cx="4267200" cy="3847207"/>
          </a:xfrm>
          <a:prstGeom prst="rect">
            <a:avLst/>
          </a:prstGeom>
          <a:noFill/>
        </p:spPr>
        <p:txBody>
          <a:bodyPr wrap="square" rtlCol="0">
            <a:spAutoFit/>
          </a:bodyPr>
          <a:lstStyle/>
          <a:p>
            <a:r>
              <a:rPr lang="en-US" dirty="0"/>
              <a:t>The program’s goals are four-fold</a:t>
            </a:r>
            <a:r>
              <a:rPr lang="en-US" dirty="0" smtClean="0"/>
              <a:t>:</a:t>
            </a:r>
          </a:p>
          <a:p>
            <a:endParaRPr lang="en-US" dirty="0"/>
          </a:p>
          <a:p>
            <a:pPr marL="285750" indent="-285750">
              <a:buFont typeface="Arial"/>
              <a:buChar char="•"/>
            </a:pPr>
            <a:r>
              <a:rPr lang="en-US" sz="1600" dirty="0" smtClean="0"/>
              <a:t>Stimulate </a:t>
            </a:r>
            <a:r>
              <a:rPr lang="en-US" sz="1600" dirty="0"/>
              <a:t>technological </a:t>
            </a:r>
            <a:r>
              <a:rPr lang="en-US" sz="1600" dirty="0" smtClean="0"/>
              <a:t>innovation</a:t>
            </a:r>
          </a:p>
          <a:p>
            <a:pPr marL="285750" indent="-285750">
              <a:buFont typeface="Arial"/>
              <a:buChar char="•"/>
            </a:pPr>
            <a:endParaRPr lang="en-US" sz="1600" dirty="0"/>
          </a:p>
          <a:p>
            <a:pPr marL="285750" indent="-285750">
              <a:buFont typeface="Arial"/>
              <a:buChar char="•"/>
            </a:pPr>
            <a:r>
              <a:rPr lang="en-US" sz="1600" dirty="0" smtClean="0"/>
              <a:t>Meet </a:t>
            </a:r>
            <a:r>
              <a:rPr lang="en-US" sz="1600" dirty="0"/>
              <a:t>Federal research and development </a:t>
            </a:r>
            <a:r>
              <a:rPr lang="en-US" sz="1600" dirty="0" smtClean="0"/>
              <a:t>needs</a:t>
            </a:r>
          </a:p>
          <a:p>
            <a:pPr marL="285750" indent="-285750">
              <a:buFont typeface="Arial"/>
              <a:buChar char="•"/>
            </a:pPr>
            <a:endParaRPr lang="en-US" sz="1600" dirty="0"/>
          </a:p>
          <a:p>
            <a:pPr marL="285750" indent="-285750">
              <a:buFont typeface="Arial"/>
              <a:buChar char="•"/>
            </a:pPr>
            <a:r>
              <a:rPr lang="en-US" sz="1600" dirty="0" smtClean="0"/>
              <a:t>Foster </a:t>
            </a:r>
            <a:r>
              <a:rPr lang="en-US" sz="1600" dirty="0"/>
              <a:t>and encourage participation in innovation and entrepreneurship by socially and economically disadvantaged </a:t>
            </a:r>
            <a:r>
              <a:rPr lang="en-US" sz="1600" dirty="0" smtClean="0"/>
              <a:t>persons</a:t>
            </a:r>
          </a:p>
          <a:p>
            <a:pPr marL="285750" indent="-285750">
              <a:buFont typeface="Arial"/>
              <a:buChar char="•"/>
            </a:pPr>
            <a:endParaRPr lang="en-US" sz="1600" dirty="0"/>
          </a:p>
          <a:p>
            <a:pPr marL="285750" indent="-285750">
              <a:buFont typeface="Arial"/>
              <a:buChar char="•"/>
            </a:pPr>
            <a:r>
              <a:rPr lang="en-US" sz="1600" dirty="0" smtClean="0"/>
              <a:t>Increase </a:t>
            </a:r>
            <a:r>
              <a:rPr lang="en-US" sz="1600" dirty="0"/>
              <a:t>private-sector commercialization of innovations derived from Federal research and development </a:t>
            </a:r>
            <a:r>
              <a:rPr lang="en-US" sz="1600" dirty="0" smtClean="0"/>
              <a:t>funding</a:t>
            </a:r>
            <a:endParaRPr lang="en-US" sz="1600" dirty="0"/>
          </a:p>
        </p:txBody>
      </p:sp>
      <p:pic>
        <p:nvPicPr>
          <p:cNvPr id="9" name="Picture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007593"/>
            <a:ext cx="4026274" cy="1352785"/>
          </a:xfrm>
          <a:prstGeom prst="rect">
            <a:avLst/>
          </a:prstGeom>
        </p:spPr>
      </p:pic>
      <p:sp>
        <p:nvSpPr>
          <p:cNvPr id="10" name="TextBox 9"/>
          <p:cNvSpPr txBox="1"/>
          <p:nvPr/>
        </p:nvSpPr>
        <p:spPr>
          <a:xfrm>
            <a:off x="304800" y="1487269"/>
            <a:ext cx="4038600" cy="646331"/>
          </a:xfrm>
          <a:prstGeom prst="rect">
            <a:avLst/>
          </a:prstGeom>
          <a:noFill/>
        </p:spPr>
        <p:txBody>
          <a:bodyPr wrap="square" rtlCol="0">
            <a:spAutoFit/>
          </a:bodyPr>
          <a:lstStyle/>
          <a:p>
            <a:r>
              <a:rPr lang="en-US" b="1" dirty="0"/>
              <a:t>Small Business Innovation Research (SBIR) </a:t>
            </a:r>
          </a:p>
        </p:txBody>
      </p:sp>
    </p:spTree>
    <p:extLst>
      <p:ext uri="{BB962C8B-B14F-4D97-AF65-F5344CB8AC3E}">
        <p14:creationId xmlns:p14="http://schemas.microsoft.com/office/powerpoint/2010/main" val="1698558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36</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America’s Seed Fund - STTR</a:t>
            </a:r>
            <a:endParaRPr lang="en-US" sz="1600" b="1" dirty="0">
              <a:solidFill>
                <a:schemeClr val="tx2"/>
              </a:solidFill>
            </a:endParaRPr>
          </a:p>
        </p:txBody>
      </p:sp>
      <p:sp>
        <p:nvSpPr>
          <p:cNvPr id="7" name="Rectangle 6"/>
          <p:cNvSpPr/>
          <p:nvPr/>
        </p:nvSpPr>
        <p:spPr>
          <a:xfrm>
            <a:off x="4648200" y="2667000"/>
            <a:ext cx="4191000" cy="3046988"/>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600" dirty="0"/>
              <a:t>The Small Business Technology Transfer (STTR) is another program that expands funding opportunities  to include the joint venture opportunities for small businesses and nonprofit research </a:t>
            </a:r>
            <a:r>
              <a:rPr lang="en-US" sz="1600" dirty="0" smtClean="0"/>
              <a:t>institutions in </a:t>
            </a:r>
            <a:r>
              <a:rPr lang="en-US" sz="1600" dirty="0"/>
              <a:t>the federal innovation research and development (R&amp;D) arena. </a:t>
            </a:r>
            <a:endParaRPr lang="en-US" sz="1600" dirty="0" smtClean="0"/>
          </a:p>
          <a:p>
            <a:endParaRPr lang="en-US" sz="1600" dirty="0" smtClean="0"/>
          </a:p>
          <a:p>
            <a:r>
              <a:rPr lang="en-US" sz="1600" dirty="0" smtClean="0"/>
              <a:t>STTR's </a:t>
            </a:r>
            <a:r>
              <a:rPr lang="en-US" sz="1600" dirty="0"/>
              <a:t>most important role is to bridge the gap between performance of basic science and commercialization of resulting innovations.</a:t>
            </a:r>
            <a:endParaRPr lang="en-US" sz="1600" dirty="0" smtClean="0"/>
          </a:p>
        </p:txBody>
      </p:sp>
      <p:sp>
        <p:nvSpPr>
          <p:cNvPr id="3" name="TextBox 2"/>
          <p:cNvSpPr txBox="1"/>
          <p:nvPr/>
        </p:nvSpPr>
        <p:spPr>
          <a:xfrm>
            <a:off x="304800" y="1487269"/>
            <a:ext cx="4038600" cy="646331"/>
          </a:xfrm>
          <a:prstGeom prst="rect">
            <a:avLst/>
          </a:prstGeom>
          <a:noFill/>
        </p:spPr>
        <p:txBody>
          <a:bodyPr wrap="square" rtlCol="0">
            <a:spAutoFit/>
          </a:bodyPr>
          <a:lstStyle/>
          <a:p>
            <a:r>
              <a:rPr lang="en-US" b="1" dirty="0"/>
              <a:t>Small Business Technology Transfer (STTR) </a:t>
            </a:r>
          </a:p>
        </p:txBody>
      </p:sp>
      <p:sp>
        <p:nvSpPr>
          <p:cNvPr id="8" name="TextBox 7"/>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https://</a:t>
            </a:r>
            <a:r>
              <a:rPr lang="en-US" sz="1200" b="1" i="1" u="sng" dirty="0" smtClean="0">
                <a:solidFill>
                  <a:schemeClr val="accent2"/>
                </a:solidFill>
                <a:hlinkClick r:id="rId2"/>
              </a:rPr>
              <a:t>www.sbir.gov/about/about-sttr</a:t>
            </a:r>
            <a:r>
              <a:rPr lang="en-US" sz="1200" b="1" i="1" u="sng" dirty="0" smtClean="0">
                <a:solidFill>
                  <a:schemeClr val="accent2"/>
                </a:solidFill>
              </a:rPr>
              <a:t> </a:t>
            </a:r>
            <a:endParaRPr lang="en-US" sz="1200" b="1" i="1" u="sng" dirty="0">
              <a:solidFill>
                <a:schemeClr val="accent2"/>
              </a:solidFill>
            </a:endParaRPr>
          </a:p>
        </p:txBody>
      </p:sp>
      <p:sp>
        <p:nvSpPr>
          <p:cNvPr id="4" name="TextBox 3"/>
          <p:cNvSpPr txBox="1"/>
          <p:nvPr/>
        </p:nvSpPr>
        <p:spPr>
          <a:xfrm>
            <a:off x="304800" y="2326481"/>
            <a:ext cx="4267200" cy="3693319"/>
          </a:xfrm>
          <a:prstGeom prst="rect">
            <a:avLst/>
          </a:prstGeom>
          <a:noFill/>
        </p:spPr>
        <p:txBody>
          <a:bodyPr wrap="square" rtlCol="0">
            <a:spAutoFit/>
          </a:bodyPr>
          <a:lstStyle/>
          <a:p>
            <a:r>
              <a:rPr lang="en-US" dirty="0"/>
              <a:t>The programs’ goals are to</a:t>
            </a:r>
            <a:r>
              <a:rPr lang="en-US" dirty="0" smtClean="0"/>
              <a:t>:</a:t>
            </a:r>
          </a:p>
          <a:p>
            <a:endParaRPr lang="en-US" dirty="0"/>
          </a:p>
          <a:p>
            <a:pPr marL="285750" indent="-285750">
              <a:buFont typeface="Arial"/>
              <a:buChar char="•"/>
            </a:pPr>
            <a:r>
              <a:rPr lang="en-US" dirty="0" smtClean="0"/>
              <a:t>Stimulate </a:t>
            </a:r>
            <a:r>
              <a:rPr lang="en-US" dirty="0"/>
              <a:t>technological </a:t>
            </a:r>
            <a:r>
              <a:rPr lang="en-US" dirty="0" smtClean="0"/>
              <a:t>innovation</a:t>
            </a:r>
          </a:p>
          <a:p>
            <a:pPr marL="285750" indent="-285750">
              <a:buFont typeface="Arial"/>
              <a:buChar char="•"/>
            </a:pPr>
            <a:endParaRPr lang="en-US" dirty="0"/>
          </a:p>
          <a:p>
            <a:pPr marL="285750" indent="-285750">
              <a:buFont typeface="Arial"/>
              <a:buChar char="•"/>
            </a:pPr>
            <a:r>
              <a:rPr lang="en-US" dirty="0" smtClean="0"/>
              <a:t>Foster </a:t>
            </a:r>
            <a:r>
              <a:rPr lang="en-US" dirty="0"/>
              <a:t>and encourage participation in innovation and entrepreneurship by socially and economically disadvantaged </a:t>
            </a:r>
            <a:r>
              <a:rPr lang="en-US" dirty="0" smtClean="0"/>
              <a:t>persons</a:t>
            </a:r>
          </a:p>
          <a:p>
            <a:pPr marL="285750" indent="-285750">
              <a:buFont typeface="Arial"/>
              <a:buChar char="•"/>
            </a:pPr>
            <a:endParaRPr lang="en-US" dirty="0"/>
          </a:p>
          <a:p>
            <a:pPr marL="285750" indent="-285750">
              <a:buFont typeface="Arial"/>
              <a:buChar char="•"/>
            </a:pPr>
            <a:r>
              <a:rPr lang="en-US" dirty="0" smtClean="0"/>
              <a:t>Increase </a:t>
            </a:r>
            <a:r>
              <a:rPr lang="en-US" dirty="0"/>
              <a:t>private-sector commercialization of innovations derived from Federal research and development </a:t>
            </a:r>
            <a:r>
              <a:rPr lang="en-US" dirty="0" smtClean="0"/>
              <a:t>funding</a:t>
            </a:r>
            <a:endParaRPr lang="en-US" dirty="0"/>
          </a:p>
        </p:txBody>
      </p:sp>
      <p:pic>
        <p:nvPicPr>
          <p:cNvPr id="9" name="Picture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007593"/>
            <a:ext cx="4026274" cy="1352785"/>
          </a:xfrm>
          <a:prstGeom prst="rect">
            <a:avLst/>
          </a:prstGeom>
        </p:spPr>
      </p:pic>
    </p:spTree>
    <p:extLst>
      <p:ext uri="{BB962C8B-B14F-4D97-AF65-F5344CB8AC3E}">
        <p14:creationId xmlns:p14="http://schemas.microsoft.com/office/powerpoint/2010/main" val="41986965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6AB39ACE-2992-4391-80E4-B04CBB6FA0FF}" type="slidenum">
              <a:rPr lang="en-US" altLang="en-US" smtClean="0"/>
              <a:pPr/>
              <a:t>37</a:t>
            </a:fld>
            <a:endParaRPr lang="en-US" altLang="en-US" dirty="0"/>
          </a:p>
        </p:txBody>
      </p:sp>
      <p:sp>
        <p:nvSpPr>
          <p:cNvPr id="9" name="Title 5"/>
          <p:cNvSpPr>
            <a:spLocks noGrp="1"/>
          </p:cNvSpPr>
          <p:nvPr>
            <p:ph type="title"/>
          </p:nvPr>
        </p:nvSpPr>
        <p:spPr>
          <a:xfrm>
            <a:off x="152400" y="152400"/>
            <a:ext cx="7239000" cy="685800"/>
          </a:xfrm>
        </p:spPr>
        <p:txBody>
          <a:bodyPr/>
          <a:lstStyle/>
          <a:p>
            <a:r>
              <a:rPr lang="en-US" b="1" dirty="0" smtClean="0">
                <a:solidFill>
                  <a:schemeClr val="tx2"/>
                </a:solidFill>
              </a:rPr>
              <a:t>The Internet of Things: Game Changers</a:t>
            </a:r>
            <a:endParaRPr lang="en-US" sz="1600" b="1" dirty="0">
              <a:solidFill>
                <a:schemeClr val="tx2"/>
              </a:solidFill>
            </a:endParaRPr>
          </a:p>
        </p:txBody>
      </p:sp>
      <p:sp>
        <p:nvSpPr>
          <p:cNvPr id="6" name="TextBox 5"/>
          <p:cNvSpPr txBox="1"/>
          <p:nvPr/>
        </p:nvSpPr>
        <p:spPr>
          <a:xfrm>
            <a:off x="1333500" y="6322368"/>
            <a:ext cx="6477000" cy="230832"/>
          </a:xfrm>
          <a:prstGeom prst="rect">
            <a:avLst/>
          </a:prstGeom>
          <a:noFill/>
        </p:spPr>
        <p:txBody>
          <a:bodyPr wrap="square" rtlCol="0">
            <a:spAutoFit/>
          </a:bodyPr>
          <a:lstStyle/>
          <a:p>
            <a:pPr algn="ctr"/>
            <a:r>
              <a:rPr lang="en-US" sz="900" i="1" dirty="0" smtClean="0"/>
              <a:t>Source: </a:t>
            </a:r>
            <a:r>
              <a:rPr lang="en-US" sz="900" i="1" dirty="0" smtClean="0">
                <a:hlinkClick r:id="rId2"/>
              </a:rPr>
              <a:t>Stained Glass Labs</a:t>
            </a:r>
            <a:endParaRPr lang="en-US" sz="900" i="1" dirty="0"/>
          </a:p>
        </p:txBody>
      </p:sp>
      <p:pic>
        <p:nvPicPr>
          <p:cNvPr id="6147" name="Picture 3" descr="H:\DesktopFiles\Catrina Corley\Pictures\io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544" y="1219200"/>
            <a:ext cx="4506913" cy="501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8150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6AB39ACE-2992-4391-80E4-B04CBB6FA0FF}" type="slidenum">
              <a:rPr lang="en-US" altLang="en-US" smtClean="0"/>
              <a:pPr/>
              <a:t>38</a:t>
            </a:fld>
            <a:endParaRPr lang="en-US" altLang="en-US" dirty="0"/>
          </a:p>
        </p:txBody>
      </p:sp>
      <p:sp>
        <p:nvSpPr>
          <p:cNvPr id="9" name="Title 5"/>
          <p:cNvSpPr>
            <a:spLocks noGrp="1"/>
          </p:cNvSpPr>
          <p:nvPr>
            <p:ph type="title"/>
          </p:nvPr>
        </p:nvSpPr>
        <p:spPr>
          <a:xfrm>
            <a:off x="152400" y="152400"/>
            <a:ext cx="7239000" cy="685800"/>
          </a:xfrm>
        </p:spPr>
        <p:txBody>
          <a:bodyPr/>
          <a:lstStyle/>
          <a:p>
            <a:r>
              <a:rPr lang="en-US" b="1" dirty="0" smtClean="0">
                <a:solidFill>
                  <a:schemeClr val="tx2"/>
                </a:solidFill>
              </a:rPr>
              <a:t>The Internet of Things: Game Changers</a:t>
            </a:r>
            <a:endParaRPr lang="en-US" sz="1600" b="1" dirty="0">
              <a:solidFill>
                <a:schemeClr val="tx2"/>
              </a:solidFill>
            </a:endParaRPr>
          </a:p>
        </p:txBody>
      </p:sp>
      <p:sp>
        <p:nvSpPr>
          <p:cNvPr id="6" name="TextBox 5"/>
          <p:cNvSpPr txBox="1"/>
          <p:nvPr/>
        </p:nvSpPr>
        <p:spPr>
          <a:xfrm>
            <a:off x="1333500" y="6322368"/>
            <a:ext cx="6477000" cy="230832"/>
          </a:xfrm>
          <a:prstGeom prst="rect">
            <a:avLst/>
          </a:prstGeom>
          <a:noFill/>
        </p:spPr>
        <p:txBody>
          <a:bodyPr wrap="square" rtlCol="0">
            <a:spAutoFit/>
          </a:bodyPr>
          <a:lstStyle/>
          <a:p>
            <a:pPr algn="ctr"/>
            <a:r>
              <a:rPr lang="en-US" sz="900" i="1" dirty="0" smtClean="0"/>
              <a:t>Source: </a:t>
            </a:r>
            <a:r>
              <a:rPr lang="en-US" sz="900" i="1" dirty="0" smtClean="0">
                <a:hlinkClick r:id="rId2"/>
              </a:rPr>
              <a:t>Stained Glass Labs</a:t>
            </a:r>
            <a:endParaRPr lang="en-US" sz="900" i="1" dirty="0"/>
          </a:p>
        </p:txBody>
      </p:sp>
      <p:pic>
        <p:nvPicPr>
          <p:cNvPr id="7170" name="Picture 2" descr="H:\DesktopFiles\Catrina Corley\Pictures\iot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0" y="1295400"/>
            <a:ext cx="3956050" cy="479949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H:\DesktopFiles\Catrina Corley\Pictures\iot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95400"/>
            <a:ext cx="4114800" cy="4866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99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39</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Manufacturing Innovation Institute</a:t>
            </a:r>
            <a:endParaRPr lang="en-US" sz="1600" b="1" dirty="0">
              <a:solidFill>
                <a:schemeClr val="tx2"/>
              </a:solidFill>
            </a:endParaRP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http://www.manufacturing.gov</a:t>
            </a:r>
            <a:endParaRPr lang="en-US" sz="1200" b="1" i="1" u="sng" dirty="0">
              <a:solidFill>
                <a:schemeClr val="accent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511" y="1127603"/>
            <a:ext cx="5028978" cy="2301397"/>
          </a:xfrm>
          <a:prstGeom prst="rect">
            <a:avLst/>
          </a:prstGeom>
        </p:spPr>
      </p:pic>
      <p:sp>
        <p:nvSpPr>
          <p:cNvPr id="10" name="Rectangle 9"/>
          <p:cNvSpPr/>
          <p:nvPr/>
        </p:nvSpPr>
        <p:spPr>
          <a:xfrm>
            <a:off x="457200" y="3759875"/>
            <a:ext cx="8534400" cy="2031325"/>
          </a:xfrm>
          <a:prstGeom prst="rect">
            <a:avLst/>
          </a:prstGeom>
        </p:spPr>
        <p:txBody>
          <a:bodyPr wrap="square">
            <a:spAutoFit/>
          </a:bodyPr>
          <a:lstStyle/>
          <a:p>
            <a:pPr marL="285750" indent="-285750">
              <a:buFont typeface="Wingdings" panose="05000000000000000000" pitchFamily="2" charset="2"/>
              <a:buChar char="§"/>
            </a:pPr>
            <a:r>
              <a:rPr lang="en-US" dirty="0"/>
              <a:t>The National Network for Manufacturing Innovation (NNMI) consists of multiple linked Institutes for Manufacturing Innovation with common goals but unique technological concentrations</a:t>
            </a:r>
            <a:r>
              <a:rPr lang="en-US" dirty="0" smtClean="0"/>
              <a:t>.</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Institutes catalyze </a:t>
            </a:r>
            <a:r>
              <a:rPr lang="en-US" dirty="0"/>
              <a:t>the development of new technologies, educational competencies, production processes, and products via shared contributions from the </a:t>
            </a:r>
            <a:r>
              <a:rPr lang="en-US" dirty="0" smtClean="0"/>
              <a:t>public, </a:t>
            </a:r>
            <a:r>
              <a:rPr lang="en-US" dirty="0"/>
              <a:t>private </a:t>
            </a:r>
            <a:r>
              <a:rPr lang="en-US" dirty="0" smtClean="0"/>
              <a:t>sectors, </a:t>
            </a:r>
            <a:r>
              <a:rPr lang="en-US" dirty="0"/>
              <a:t>and academia</a:t>
            </a:r>
            <a:r>
              <a:rPr lang="en-US" dirty="0" smtClean="0"/>
              <a:t>.</a:t>
            </a:r>
            <a:endParaRPr lang="en-US" dirty="0">
              <a:solidFill>
                <a:schemeClr val="tx2"/>
              </a:solidFill>
            </a:endParaRPr>
          </a:p>
        </p:txBody>
      </p:sp>
    </p:spTree>
    <p:extLst>
      <p:ext uri="{BB962C8B-B14F-4D97-AF65-F5344CB8AC3E}">
        <p14:creationId xmlns:p14="http://schemas.microsoft.com/office/powerpoint/2010/main" val="1568269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DesktopFiles\Catrina Corley\Documents\otexa_hotel.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89" y="1304925"/>
            <a:ext cx="9352379" cy="68484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52400" y="152400"/>
            <a:ext cx="8915400" cy="762000"/>
          </a:xfrm>
        </p:spPr>
        <p:txBody>
          <a:bodyPr/>
          <a:lstStyle/>
          <a:p>
            <a:r>
              <a:rPr lang="en-US" b="1" dirty="0" smtClean="0">
                <a:solidFill>
                  <a:schemeClr val="tx2"/>
                </a:solidFill>
              </a:rPr>
              <a:t>U.S. Department of Commerce</a:t>
            </a:r>
            <a:r>
              <a:rPr lang="en-US" sz="3200" b="1" dirty="0" smtClean="0">
                <a:solidFill>
                  <a:schemeClr val="tx2"/>
                </a:solidFill>
              </a:rPr>
              <a:t/>
            </a:r>
            <a:br>
              <a:rPr lang="en-US" sz="3200" b="1" dirty="0" smtClean="0">
                <a:solidFill>
                  <a:schemeClr val="tx2"/>
                </a:solidFill>
              </a:rPr>
            </a:br>
            <a:r>
              <a:rPr lang="en-US" sz="1600" b="1" dirty="0" smtClean="0">
                <a:solidFill>
                  <a:schemeClr val="tx2"/>
                </a:solidFill>
              </a:rPr>
              <a:t>Office of Textiles and Apparel (OTEXA) </a:t>
            </a:r>
            <a:endParaRPr lang="en-US" sz="1600" b="1" dirty="0">
              <a:solidFill>
                <a:schemeClr val="tx2"/>
              </a:solidFill>
            </a:endParaRPr>
          </a:p>
        </p:txBody>
      </p:sp>
      <p:sp>
        <p:nvSpPr>
          <p:cNvPr id="7" name="Content Placeholder 6"/>
          <p:cNvSpPr>
            <a:spLocks noGrp="1"/>
          </p:cNvSpPr>
          <p:nvPr>
            <p:ph idx="1"/>
          </p:nvPr>
        </p:nvSpPr>
        <p:spPr>
          <a:xfrm>
            <a:off x="990600" y="2819400"/>
            <a:ext cx="7239000" cy="3276600"/>
          </a:xfrm>
        </p:spPr>
        <p:txBody>
          <a:bodyPr/>
          <a:lstStyle/>
          <a:p>
            <a:pPr>
              <a:buFont typeface="Arial" panose="020B0604020202020204" pitchFamily="34" charset="0"/>
              <a:buChar char="•"/>
            </a:pPr>
            <a:r>
              <a:rPr lang="en-US" altLang="en-US" dirty="0">
                <a:ea typeface="ＭＳ Ｐゴシック" pitchFamily="34" charset="-128"/>
              </a:rPr>
              <a:t>Compiles industry data</a:t>
            </a:r>
          </a:p>
          <a:p>
            <a:pPr>
              <a:buFont typeface="Arial" panose="020B0604020202020204" pitchFamily="34" charset="0"/>
              <a:buChar char="•"/>
            </a:pPr>
            <a:r>
              <a:rPr lang="en-US" altLang="en-US" dirty="0">
                <a:ea typeface="ＭＳ Ｐゴシック" pitchFamily="34" charset="-128"/>
              </a:rPr>
              <a:t>Conducts research and analysis</a:t>
            </a:r>
          </a:p>
          <a:p>
            <a:pPr>
              <a:buFont typeface="Arial" panose="020B0604020202020204" pitchFamily="34" charset="0"/>
              <a:buChar char="•"/>
            </a:pPr>
            <a:r>
              <a:rPr lang="en-US" altLang="en-US" dirty="0">
                <a:ea typeface="ＭＳ Ｐゴシック" pitchFamily="34" charset="-128"/>
              </a:rPr>
              <a:t>Assists in trade negotiations</a:t>
            </a:r>
          </a:p>
          <a:p>
            <a:pPr>
              <a:buFont typeface="Arial" panose="020B0604020202020204" pitchFamily="34" charset="0"/>
              <a:buChar char="•"/>
            </a:pPr>
            <a:r>
              <a:rPr lang="en-US" altLang="en-US" dirty="0">
                <a:ea typeface="ＭＳ Ｐゴシック" pitchFamily="34" charset="-128"/>
              </a:rPr>
              <a:t>Promotes U.S. textile and apparel companies at trade events</a:t>
            </a:r>
          </a:p>
          <a:p>
            <a:pPr>
              <a:buFont typeface="Arial" panose="020B0604020202020204" pitchFamily="34" charset="0"/>
              <a:buChar char="•"/>
            </a:pPr>
            <a:r>
              <a:rPr lang="en-US" altLang="en-US" dirty="0">
                <a:ea typeface="ＭＳ Ｐゴシック" pitchFamily="34" charset="-128"/>
              </a:rPr>
              <a:t>Develops supply chain and sourcing strategies</a:t>
            </a:r>
          </a:p>
          <a:p>
            <a:pPr>
              <a:buFont typeface="Arial" panose="020B0604020202020204" pitchFamily="34" charset="0"/>
              <a:buChar char="•"/>
            </a:pPr>
            <a:r>
              <a:rPr lang="en-US" altLang="en-US" dirty="0">
                <a:ea typeface="ＭＳ Ｐゴシック" pitchFamily="34" charset="-128"/>
              </a:rPr>
              <a:t>Executes U.S. textile and apparel trade policy</a:t>
            </a:r>
          </a:p>
          <a:p>
            <a:pPr>
              <a:buFont typeface="Arial" panose="020B0604020202020204" pitchFamily="34" charset="0"/>
              <a:buChar char="•"/>
            </a:pPr>
            <a:r>
              <a:rPr lang="en-US" altLang="en-US" dirty="0">
                <a:ea typeface="ＭＳ Ｐゴシック" pitchFamily="34" charset="-128"/>
              </a:rPr>
              <a:t>Works to improve exports of U.S. textile and apparel companies in overseas markets</a:t>
            </a:r>
          </a:p>
          <a:p>
            <a:pPr>
              <a:buFont typeface="Arial" panose="020B0604020202020204" pitchFamily="34" charset="0"/>
              <a:buChar char="•"/>
            </a:pPr>
            <a:r>
              <a:rPr lang="en-US" altLang="en-US" dirty="0">
                <a:ea typeface="ＭＳ Ｐゴシック" pitchFamily="34" charset="-128"/>
              </a:rPr>
              <a:t>Evaluates the current state of the domestic fiber, textile and apparel industries, and the impact of import competition</a:t>
            </a:r>
          </a:p>
          <a:p>
            <a:pPr marL="0" indent="0">
              <a:buNone/>
            </a:pPr>
            <a:endParaRPr lang="en-US" altLang="en-US" dirty="0" smtClean="0">
              <a:ea typeface="ＭＳ Ｐゴシック" pitchFamily="34" charset="-128"/>
            </a:endParaRPr>
          </a:p>
          <a:p>
            <a:endParaRPr lang="en-US" altLang="en-US" dirty="0">
              <a:ea typeface="ＭＳ Ｐゴシック" pitchFamily="34" charset="-128"/>
            </a:endParaRPr>
          </a:p>
        </p:txBody>
      </p:sp>
      <p:sp>
        <p:nvSpPr>
          <p:cNvPr id="5" name="Slide Number Placeholder 4"/>
          <p:cNvSpPr>
            <a:spLocks noGrp="1"/>
          </p:cNvSpPr>
          <p:nvPr>
            <p:ph type="sldNum" sz="quarter" idx="11"/>
          </p:nvPr>
        </p:nvSpPr>
        <p:spPr/>
        <p:txBody>
          <a:bodyPr/>
          <a:lstStyle/>
          <a:p>
            <a:pPr>
              <a:defRPr/>
            </a:pPr>
            <a:fld id="{E009FE82-1112-454E-8626-2553F8012F64}" type="slidenum">
              <a:rPr lang="en-US" altLang="en-US" smtClean="0"/>
              <a:pPr>
                <a:defRPr/>
              </a:pPr>
              <a:t>4</a:t>
            </a:fld>
            <a:endParaRPr lang="en-US" altLang="en-US" sz="1400" dirty="0">
              <a:latin typeface="Georgia" pitchFamily="18" charset="0"/>
            </a:endParaRPr>
          </a:p>
        </p:txBody>
      </p:sp>
      <p:sp>
        <p:nvSpPr>
          <p:cNvPr id="8" name="TextBox 7"/>
          <p:cNvSpPr txBox="1"/>
          <p:nvPr/>
        </p:nvSpPr>
        <p:spPr>
          <a:xfrm>
            <a:off x="1333500" y="6248400"/>
            <a:ext cx="6477000" cy="276999"/>
          </a:xfrm>
          <a:prstGeom prst="rect">
            <a:avLst/>
          </a:prstGeom>
          <a:noFill/>
        </p:spPr>
        <p:txBody>
          <a:bodyPr wrap="square" rtlCol="0">
            <a:spAutoFit/>
          </a:bodyPr>
          <a:lstStyle/>
          <a:p>
            <a:pPr algn="ctr"/>
            <a:r>
              <a:rPr lang="en-US" sz="1200" b="1" i="1" u="sng" dirty="0" smtClean="0">
                <a:solidFill>
                  <a:schemeClr val="accent2"/>
                </a:solidFill>
                <a:hlinkClick r:id="rId3"/>
              </a:rPr>
              <a:t>http://otexa.trade.gov</a:t>
            </a:r>
            <a:endParaRPr lang="en-US" sz="1200" b="1" i="1" u="sng" dirty="0">
              <a:solidFill>
                <a:schemeClr val="accent2"/>
              </a:solidFill>
            </a:endParaRPr>
          </a:p>
        </p:txBody>
      </p:sp>
      <p:pic>
        <p:nvPicPr>
          <p:cNvPr id="10" name="Picture 3" descr="H:\DesktopFiles\Catrina Corley\Pictures\itafoo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6548259"/>
            <a:ext cx="3962400" cy="23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38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40</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Manufacturing Innovation Institutes</a:t>
            </a:r>
            <a:endParaRPr lang="en-US" sz="1600" b="1" dirty="0">
              <a:solidFill>
                <a:schemeClr val="tx2"/>
              </a:solidFill>
            </a:endParaRP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http://www.manufacturing.gov</a:t>
            </a:r>
            <a:endParaRPr lang="en-US" sz="1200" b="1" i="1" u="sng" dirty="0">
              <a:solidFill>
                <a:schemeClr val="accent2"/>
              </a:solidFill>
            </a:endParaRPr>
          </a:p>
        </p:txBody>
      </p:sp>
      <p:sp>
        <p:nvSpPr>
          <p:cNvPr id="10" name="Rectangle 9"/>
          <p:cNvSpPr/>
          <p:nvPr/>
        </p:nvSpPr>
        <p:spPr>
          <a:xfrm>
            <a:off x="457200" y="3886200"/>
            <a:ext cx="8534400" cy="2308324"/>
          </a:xfrm>
          <a:prstGeom prst="rect">
            <a:avLst/>
          </a:prstGeom>
        </p:spPr>
        <p:txBody>
          <a:bodyPr wrap="square">
            <a:spAutoFit/>
          </a:bodyPr>
          <a:lstStyle/>
          <a:p>
            <a:pPr marL="742950" lvl="1" indent="-285750">
              <a:buFont typeface="Arial" panose="020B0604020202020204" pitchFamily="34" charset="0"/>
              <a:buChar char="•"/>
            </a:pPr>
            <a:r>
              <a:rPr lang="en-US" dirty="0" smtClean="0"/>
              <a:t>Individual </a:t>
            </a:r>
            <a:r>
              <a:rPr lang="en-US" dirty="0"/>
              <a:t>institutes serve as a regional hub in their </a:t>
            </a:r>
            <a:r>
              <a:rPr lang="en-US" dirty="0" smtClean="0"/>
              <a:t>area</a:t>
            </a:r>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r>
              <a:rPr lang="en-US" dirty="0" smtClean="0"/>
              <a:t>Bridges </a:t>
            </a:r>
            <a:r>
              <a:rPr lang="en-US" dirty="0"/>
              <a:t>gap between applied research and product development </a:t>
            </a:r>
            <a:endParaRPr lang="en-US" dirty="0" smtClean="0"/>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r>
              <a:rPr lang="en-US" dirty="0" smtClean="0"/>
              <a:t>Encourages </a:t>
            </a:r>
            <a:r>
              <a:rPr lang="en-US" dirty="0"/>
              <a:t>investment and production in their region and in the United States</a:t>
            </a:r>
            <a:r>
              <a:rPr lang="en-US" dirty="0" smtClean="0"/>
              <a:t>.</a:t>
            </a:r>
          </a:p>
          <a:p>
            <a:pPr marL="742950" lvl="1" indent="-285750">
              <a:buFont typeface="Arial" panose="020B0604020202020204" pitchFamily="34" charset="0"/>
              <a:buChar char="•"/>
            </a:pPr>
            <a:endParaRPr lang="en-US" dirty="0">
              <a:solidFill>
                <a:schemeClr val="tx2"/>
              </a:solidFill>
            </a:endParaRPr>
          </a:p>
          <a:p>
            <a:pPr marL="742950" lvl="1" indent="-285750">
              <a:buFont typeface="Arial" panose="020B0604020202020204" pitchFamily="34" charset="0"/>
              <a:buChar char="•"/>
            </a:pPr>
            <a:r>
              <a:rPr lang="en-US" dirty="0" smtClean="0"/>
              <a:t>Designed </a:t>
            </a:r>
            <a:r>
              <a:rPr lang="en-US" dirty="0"/>
              <a:t>to foster </a:t>
            </a:r>
            <a:r>
              <a:rPr lang="en-US" dirty="0" smtClean="0"/>
              <a:t>innovation</a:t>
            </a:r>
          </a:p>
        </p:txBody>
      </p:sp>
      <p:pic>
        <p:nvPicPr>
          <p:cNvPr id="12290" name="Picture 2" descr="H:\DesktopFiles\Catrina Corley\Pictures\mfgg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407" y="1165354"/>
            <a:ext cx="5691187" cy="253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806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41</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America Makes</a:t>
            </a:r>
            <a:endParaRPr lang="en-US" sz="1600" b="1" dirty="0">
              <a:solidFill>
                <a:schemeClr val="tx2"/>
              </a:solidFill>
            </a:endParaRP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http://www.manufacturing.gov</a:t>
            </a:r>
            <a:endParaRPr lang="en-US" sz="1200" b="1" i="1" u="sng" dirty="0">
              <a:solidFill>
                <a:schemeClr val="accent2"/>
              </a:solidFill>
            </a:endParaRPr>
          </a:p>
        </p:txBody>
      </p:sp>
      <p:sp>
        <p:nvSpPr>
          <p:cNvPr id="7" name="Rectangle 6"/>
          <p:cNvSpPr/>
          <p:nvPr/>
        </p:nvSpPr>
        <p:spPr>
          <a:xfrm>
            <a:off x="4648200" y="1676400"/>
            <a:ext cx="3886200" cy="1569660"/>
          </a:xfrm>
          <a:prstGeom prst="rect">
            <a:avLst/>
          </a:prstGeom>
        </p:spPr>
        <p:txBody>
          <a:bodyPr wrap="square">
            <a:spAutoFit/>
          </a:bodyPr>
          <a:lstStyle/>
          <a:p>
            <a:r>
              <a:rPr lang="en-US" sz="1600" b="1" dirty="0" smtClean="0"/>
              <a:t>Date </a:t>
            </a:r>
            <a:r>
              <a:rPr lang="en-US" sz="1600" b="1" dirty="0"/>
              <a:t>Launched:</a:t>
            </a:r>
            <a:r>
              <a:rPr lang="en-US" sz="1600" dirty="0"/>
              <a:t> Aug. 16, </a:t>
            </a:r>
            <a:r>
              <a:rPr lang="en-US" sz="1600" dirty="0" smtClean="0"/>
              <a:t>2012</a:t>
            </a:r>
          </a:p>
          <a:p>
            <a:r>
              <a:rPr lang="en-US" sz="1600" dirty="0"/>
              <a:t/>
            </a:r>
            <a:br>
              <a:rPr lang="en-US" sz="1600" dirty="0"/>
            </a:br>
            <a:r>
              <a:rPr lang="en-US" sz="1600" b="1" dirty="0"/>
              <a:t>Focus Area: </a:t>
            </a:r>
            <a:r>
              <a:rPr lang="en-US" sz="1600" dirty="0"/>
              <a:t>Additive </a:t>
            </a:r>
            <a:r>
              <a:rPr lang="en-US" sz="1600" dirty="0" smtClean="0"/>
              <a:t>Manufacturing</a:t>
            </a:r>
          </a:p>
          <a:p>
            <a:endParaRPr lang="en-US" sz="1600" i="1" dirty="0">
              <a:solidFill>
                <a:schemeClr val="tx2"/>
              </a:solidFill>
            </a:endParaRPr>
          </a:p>
          <a:p>
            <a:r>
              <a:rPr lang="en-US" sz="1600" b="1" i="1" dirty="0">
                <a:hlinkClick r:id="rId3"/>
              </a:rPr>
              <a:t>http://americamakes.us</a:t>
            </a:r>
            <a:r>
              <a:rPr lang="en-US" sz="1600" b="1" i="1" dirty="0" smtClean="0">
                <a:hlinkClick r:id="rId3"/>
              </a:rPr>
              <a:t>/</a:t>
            </a:r>
            <a:endParaRPr lang="en-US" sz="1600" b="1" i="1" dirty="0" smtClean="0"/>
          </a:p>
          <a:p>
            <a:endParaRPr lang="en-US" sz="1600" b="1" i="1" dirty="0"/>
          </a:p>
        </p:txBody>
      </p:sp>
      <p:sp>
        <p:nvSpPr>
          <p:cNvPr id="19" name="Rectangle 18"/>
          <p:cNvSpPr/>
          <p:nvPr/>
        </p:nvSpPr>
        <p:spPr>
          <a:xfrm>
            <a:off x="457200" y="4113073"/>
            <a:ext cx="8382000" cy="1754327"/>
          </a:xfrm>
          <a:prstGeom prst="rect">
            <a:avLst/>
          </a:prstGeom>
        </p:spPr>
        <p:txBody>
          <a:bodyPr wrap="square">
            <a:spAutoFit/>
          </a:bodyPr>
          <a:lstStyle/>
          <a:p>
            <a:r>
              <a:rPr lang="en-US" b="1" dirty="0"/>
              <a:t>Capsule Summary:</a:t>
            </a:r>
            <a:r>
              <a:rPr lang="en-US" dirty="0"/>
              <a:t> America Makes focuses on helping the United States grow capabilities and strength in 3D printing, also known as additive manufacturing. America Makes facilitates collaboration among leaders from business, academia, nonprofit organizations and government agencies, focusing on areas that include design, materials, technology and workforce and help our nation’s three-dimensional (3D) printing industry become more globally competitive.</a:t>
            </a:r>
          </a:p>
        </p:txBody>
      </p:sp>
      <p:pic>
        <p:nvPicPr>
          <p:cNvPr id="13315" name="Picture 3" descr="H:\DesktopFiles\Catrina Corley\Pictures\america_makes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524000"/>
            <a:ext cx="3743325" cy="1953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0644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42</a:t>
            </a:fld>
            <a:endParaRPr lang="en-US" altLang="en-US" sz="1400" dirty="0">
              <a:latin typeface="Georgia" pitchFamily="18" charset="0"/>
            </a:endParaRPr>
          </a:p>
        </p:txBody>
      </p:sp>
      <p:sp>
        <p:nvSpPr>
          <p:cNvPr id="12" name="Title 5"/>
          <p:cNvSpPr>
            <a:spLocks noGrp="1"/>
          </p:cNvSpPr>
          <p:nvPr>
            <p:ph type="title"/>
          </p:nvPr>
        </p:nvSpPr>
        <p:spPr>
          <a:xfrm>
            <a:off x="152400" y="152400"/>
            <a:ext cx="8839200" cy="685800"/>
          </a:xfrm>
        </p:spPr>
        <p:txBody>
          <a:bodyPr/>
          <a:lstStyle/>
          <a:p>
            <a:r>
              <a:rPr lang="en-US" b="1" dirty="0">
                <a:solidFill>
                  <a:schemeClr val="tx2"/>
                </a:solidFill>
              </a:rPr>
              <a:t>Digital Manufacturing and Design Innovation Institute (DMDII)</a:t>
            </a: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http://www.manufacturing.gov</a:t>
            </a:r>
            <a:endParaRPr lang="en-US" sz="1200" b="1" i="1" u="sng" dirty="0">
              <a:solidFill>
                <a:schemeClr val="accent2"/>
              </a:solidFill>
            </a:endParaRPr>
          </a:p>
        </p:txBody>
      </p:sp>
      <p:sp>
        <p:nvSpPr>
          <p:cNvPr id="10" name="Rectangle 9"/>
          <p:cNvSpPr/>
          <p:nvPr/>
        </p:nvSpPr>
        <p:spPr>
          <a:xfrm>
            <a:off x="4648200" y="1676400"/>
            <a:ext cx="3733800" cy="1569660"/>
          </a:xfrm>
          <a:prstGeom prst="rect">
            <a:avLst/>
          </a:prstGeom>
        </p:spPr>
        <p:txBody>
          <a:bodyPr wrap="square">
            <a:spAutoFit/>
          </a:bodyPr>
          <a:lstStyle/>
          <a:p>
            <a:r>
              <a:rPr lang="en-US" sz="1600" b="1" dirty="0" smtClean="0"/>
              <a:t>Date </a:t>
            </a:r>
            <a:r>
              <a:rPr lang="en-US" sz="1600" b="1" dirty="0"/>
              <a:t>Launched:</a:t>
            </a:r>
            <a:r>
              <a:rPr lang="en-US" sz="1600" dirty="0"/>
              <a:t> Feb. 25, </a:t>
            </a:r>
            <a:r>
              <a:rPr lang="en-US" sz="1600" dirty="0" smtClean="0"/>
              <a:t>2014</a:t>
            </a:r>
          </a:p>
          <a:p>
            <a:r>
              <a:rPr lang="en-US" sz="1600" dirty="0"/>
              <a:t/>
            </a:r>
            <a:br>
              <a:rPr lang="en-US" sz="1600" dirty="0"/>
            </a:br>
            <a:r>
              <a:rPr lang="en-US" sz="1600" b="1" dirty="0"/>
              <a:t>Focus Area: </a:t>
            </a:r>
            <a:r>
              <a:rPr lang="en-US" sz="1600" dirty="0"/>
              <a:t>Integrated Digital Design </a:t>
            </a:r>
            <a:r>
              <a:rPr lang="en-US" sz="1600" dirty="0" smtClean="0"/>
              <a:t>and Manufacturing</a:t>
            </a:r>
          </a:p>
          <a:p>
            <a:endParaRPr lang="en-US" sz="1600" dirty="0"/>
          </a:p>
          <a:p>
            <a:r>
              <a:rPr lang="en-US" sz="1600" b="1" i="1" dirty="0">
                <a:hlinkClick r:id="rId3"/>
              </a:rPr>
              <a:t>http://</a:t>
            </a:r>
            <a:r>
              <a:rPr lang="en-US" sz="1600" b="1" i="1" dirty="0" smtClean="0">
                <a:hlinkClick r:id="rId3"/>
              </a:rPr>
              <a:t>dmdii.uilabs.org</a:t>
            </a:r>
            <a:endParaRPr lang="en-US" sz="1600" b="1" i="1" dirty="0"/>
          </a:p>
        </p:txBody>
      </p:sp>
      <p:sp>
        <p:nvSpPr>
          <p:cNvPr id="13" name="Rectangle 12"/>
          <p:cNvSpPr/>
          <p:nvPr/>
        </p:nvSpPr>
        <p:spPr>
          <a:xfrm>
            <a:off x="457200" y="3581400"/>
            <a:ext cx="8382000" cy="2585323"/>
          </a:xfrm>
          <a:prstGeom prst="rect">
            <a:avLst/>
          </a:prstGeom>
        </p:spPr>
        <p:txBody>
          <a:bodyPr wrap="square">
            <a:spAutoFit/>
          </a:bodyPr>
          <a:lstStyle/>
          <a:p>
            <a:r>
              <a:rPr lang="en-US" b="1" dirty="0"/>
              <a:t>Capsule Summary:</a:t>
            </a:r>
            <a:r>
              <a:rPr lang="en-US" dirty="0"/>
              <a:t> The DMDII is the nation’s flagship research institute for applying cutting-edge digital technologies to reduce the time and cost of manufacturing, strengthen the capabilities of the U.S. supply chain and reduce acquisition costs for the U.S. Department of Defense (DoD). The DMDII develops and demonstrates digital manufacturing technologies, and deploys and commercializes these technologies across key manufacturing industries. The goal is to create product and manufacturing process definitions simultaneously. Design innovation is the ability to apply these technologies, tools and products to re-imagine the manufacturing process from end to end.</a:t>
            </a:r>
          </a:p>
        </p:txBody>
      </p:sp>
      <p:pic>
        <p:nvPicPr>
          <p:cNvPr id="14338" name="Picture 2" descr="H:\DesktopFiles\Catrina Corley\Pictures\DMDII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33" y="1828800"/>
            <a:ext cx="3894667" cy="130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4451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DesktopFiles\Catrina Corley\Pictures\liftreve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399"/>
            <a:ext cx="4762500" cy="258127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43</a:t>
            </a:fld>
            <a:endParaRPr lang="en-US" altLang="en-US" sz="1400" dirty="0">
              <a:latin typeface="Georgia" pitchFamily="18" charset="0"/>
            </a:endParaRPr>
          </a:p>
        </p:txBody>
      </p:sp>
      <p:sp>
        <p:nvSpPr>
          <p:cNvPr id="12" name="Title 5"/>
          <p:cNvSpPr>
            <a:spLocks noGrp="1"/>
          </p:cNvSpPr>
          <p:nvPr>
            <p:ph type="title"/>
          </p:nvPr>
        </p:nvSpPr>
        <p:spPr>
          <a:xfrm>
            <a:off x="152400" y="152400"/>
            <a:ext cx="8686800" cy="685800"/>
          </a:xfrm>
        </p:spPr>
        <p:txBody>
          <a:bodyPr/>
          <a:lstStyle/>
          <a:p>
            <a:r>
              <a:rPr lang="en-US" b="1" dirty="0">
                <a:solidFill>
                  <a:schemeClr val="tx2"/>
                </a:solidFill>
              </a:rPr>
              <a:t>LIFT: Lightweight Innovations For Tomorrow</a:t>
            </a: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http://www.manufacturing.gov</a:t>
            </a:r>
            <a:endParaRPr lang="en-US" sz="1200" b="1" i="1" u="sng" dirty="0">
              <a:solidFill>
                <a:schemeClr val="accent2"/>
              </a:solidFill>
            </a:endParaRPr>
          </a:p>
        </p:txBody>
      </p:sp>
      <p:sp>
        <p:nvSpPr>
          <p:cNvPr id="7" name="Rectangle 6"/>
          <p:cNvSpPr/>
          <p:nvPr/>
        </p:nvSpPr>
        <p:spPr>
          <a:xfrm>
            <a:off x="4648200" y="1676400"/>
            <a:ext cx="4724400" cy="1323439"/>
          </a:xfrm>
          <a:prstGeom prst="rect">
            <a:avLst/>
          </a:prstGeom>
        </p:spPr>
        <p:txBody>
          <a:bodyPr wrap="square">
            <a:spAutoFit/>
          </a:bodyPr>
          <a:lstStyle/>
          <a:p>
            <a:r>
              <a:rPr lang="en-US" sz="1600" b="1" dirty="0" smtClean="0"/>
              <a:t>Date </a:t>
            </a:r>
            <a:r>
              <a:rPr lang="en-US" sz="1600" b="1" dirty="0"/>
              <a:t>Launched:</a:t>
            </a:r>
            <a:r>
              <a:rPr lang="en-US" sz="1600" dirty="0"/>
              <a:t> Feb. 25, </a:t>
            </a:r>
            <a:r>
              <a:rPr lang="en-US" sz="1600" dirty="0" smtClean="0"/>
              <a:t>2014</a:t>
            </a:r>
          </a:p>
          <a:p>
            <a:r>
              <a:rPr lang="en-US" sz="1600" dirty="0"/>
              <a:t/>
            </a:r>
            <a:br>
              <a:rPr lang="en-US" sz="1600" dirty="0"/>
            </a:br>
            <a:r>
              <a:rPr lang="en-US" sz="1600" b="1" dirty="0"/>
              <a:t>Focus Area: </a:t>
            </a:r>
            <a:r>
              <a:rPr lang="en-US" sz="1600" dirty="0"/>
              <a:t>Lightweight </a:t>
            </a:r>
            <a:r>
              <a:rPr lang="en-US" sz="1600" dirty="0" smtClean="0"/>
              <a:t>Technology</a:t>
            </a:r>
          </a:p>
          <a:p>
            <a:endParaRPr lang="en-US" sz="1600" i="1" dirty="0">
              <a:solidFill>
                <a:schemeClr val="tx2"/>
              </a:solidFill>
            </a:endParaRPr>
          </a:p>
          <a:p>
            <a:r>
              <a:rPr lang="en-US" sz="1600" b="1" i="1" dirty="0">
                <a:hlinkClick r:id="rId4"/>
              </a:rPr>
              <a:t>http://lift.technology</a:t>
            </a:r>
            <a:r>
              <a:rPr lang="en-US" sz="1600" b="1" i="1" dirty="0" smtClean="0">
                <a:hlinkClick r:id="rId4"/>
              </a:rPr>
              <a:t>/</a:t>
            </a:r>
            <a:endParaRPr lang="en-US" sz="1600" b="1" i="1" dirty="0"/>
          </a:p>
        </p:txBody>
      </p:sp>
      <p:sp>
        <p:nvSpPr>
          <p:cNvPr id="14" name="Rectangle 13"/>
          <p:cNvSpPr/>
          <p:nvPr/>
        </p:nvSpPr>
        <p:spPr>
          <a:xfrm>
            <a:off x="457200" y="3657600"/>
            <a:ext cx="8382000" cy="2308324"/>
          </a:xfrm>
          <a:prstGeom prst="rect">
            <a:avLst/>
          </a:prstGeom>
        </p:spPr>
        <p:txBody>
          <a:bodyPr wrap="square">
            <a:spAutoFit/>
          </a:bodyPr>
          <a:lstStyle/>
          <a:p>
            <a:r>
              <a:rPr lang="en-US" b="1" dirty="0"/>
              <a:t>Capsule Summary: </a:t>
            </a:r>
            <a:r>
              <a:rPr lang="en-US" dirty="0"/>
              <a:t>LIFT is part of a national network of research institutions and industrial companies geared toward advancing America’s leadership in manufacturing technology. The center will speed development of new lightweight metal manufacturing processes from laboratories to factories for products using lightweight metal, including aluminum, magnesium, titanium and advanced high-strength steel alloys. An equally important mission is to facilitate the training of the workers who will use these new processes in factories and maintenance facilitates around the country.</a:t>
            </a:r>
          </a:p>
        </p:txBody>
      </p:sp>
    </p:spTree>
    <p:extLst>
      <p:ext uri="{BB962C8B-B14F-4D97-AF65-F5344CB8AC3E}">
        <p14:creationId xmlns:p14="http://schemas.microsoft.com/office/powerpoint/2010/main" val="9334682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44</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Power America</a:t>
            </a:r>
            <a:endParaRPr lang="en-US" sz="1600" b="1" dirty="0">
              <a:solidFill>
                <a:schemeClr val="tx2"/>
              </a:solidFill>
            </a:endParaRP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http://www.manufacturing.gov</a:t>
            </a:r>
            <a:endParaRPr lang="en-US" sz="1200" b="1" i="1" u="sng" dirty="0">
              <a:solidFill>
                <a:schemeClr val="accent2"/>
              </a:solidFill>
            </a:endParaRPr>
          </a:p>
        </p:txBody>
      </p:sp>
      <p:sp>
        <p:nvSpPr>
          <p:cNvPr id="10" name="Rectangle 9"/>
          <p:cNvSpPr/>
          <p:nvPr/>
        </p:nvSpPr>
        <p:spPr>
          <a:xfrm>
            <a:off x="4191000" y="1676400"/>
            <a:ext cx="4724400" cy="1323439"/>
          </a:xfrm>
          <a:prstGeom prst="rect">
            <a:avLst/>
          </a:prstGeom>
        </p:spPr>
        <p:txBody>
          <a:bodyPr wrap="square">
            <a:spAutoFit/>
          </a:bodyPr>
          <a:lstStyle/>
          <a:p>
            <a:r>
              <a:rPr lang="en-US" sz="1600" b="1" dirty="0" smtClean="0"/>
              <a:t>Date </a:t>
            </a:r>
            <a:r>
              <a:rPr lang="en-US" sz="1600" b="1" dirty="0"/>
              <a:t>Launched:</a:t>
            </a:r>
            <a:r>
              <a:rPr lang="en-US" sz="1600" dirty="0"/>
              <a:t> Jan. 15, </a:t>
            </a:r>
            <a:r>
              <a:rPr lang="en-US" sz="1600" dirty="0" smtClean="0"/>
              <a:t>2015</a:t>
            </a:r>
          </a:p>
          <a:p>
            <a:r>
              <a:rPr lang="en-US" sz="1600" dirty="0"/>
              <a:t/>
            </a:r>
            <a:br>
              <a:rPr lang="en-US" sz="1600" dirty="0"/>
            </a:br>
            <a:r>
              <a:rPr lang="en-US" sz="1600" b="1" dirty="0"/>
              <a:t>Focus Area: </a:t>
            </a:r>
            <a:r>
              <a:rPr lang="en-US" sz="1600" dirty="0"/>
              <a:t>Wide Bandgap </a:t>
            </a:r>
            <a:r>
              <a:rPr lang="en-US" sz="1600" dirty="0" smtClean="0"/>
              <a:t>Semiconductors</a:t>
            </a:r>
          </a:p>
          <a:p>
            <a:endParaRPr lang="en-US" sz="1600" dirty="0" smtClean="0"/>
          </a:p>
          <a:p>
            <a:r>
              <a:rPr lang="en-US" sz="1600" b="1" i="1" dirty="0">
                <a:hlinkClick r:id="rId3"/>
              </a:rPr>
              <a:t>http://www.poweramericainstitute.com</a:t>
            </a:r>
            <a:r>
              <a:rPr lang="en-US" sz="1600" b="1" i="1" dirty="0" smtClean="0">
                <a:hlinkClick r:id="rId3"/>
              </a:rPr>
              <a:t>/</a:t>
            </a:r>
            <a:endParaRPr lang="en-US" sz="1600" b="1" i="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850" y="1582817"/>
            <a:ext cx="2608122" cy="1512711"/>
          </a:xfrm>
          <a:prstGeom prst="rect">
            <a:avLst/>
          </a:prstGeom>
        </p:spPr>
      </p:pic>
      <p:sp>
        <p:nvSpPr>
          <p:cNvPr id="14" name="Rectangle 13"/>
          <p:cNvSpPr/>
          <p:nvPr/>
        </p:nvSpPr>
        <p:spPr>
          <a:xfrm>
            <a:off x="457200" y="3657600"/>
            <a:ext cx="8382000" cy="2031325"/>
          </a:xfrm>
          <a:prstGeom prst="rect">
            <a:avLst/>
          </a:prstGeom>
        </p:spPr>
        <p:txBody>
          <a:bodyPr wrap="square">
            <a:spAutoFit/>
          </a:bodyPr>
          <a:lstStyle/>
          <a:p>
            <a:r>
              <a:rPr lang="en-US" b="1" dirty="0"/>
              <a:t>Capsule Summary: </a:t>
            </a:r>
            <a:r>
              <a:rPr lang="en-US" dirty="0"/>
              <a:t>The mission of PowerAmerica is to develop advanced manufacturing processes that will enable large-scale production of wide bandgap (WBG) semiconductors, which allow electronic components to be smaller, faster and more efficient than semiconductors made from silicon. WBG semiconductor technology has the potential to reshape the American energy economy by increasing efficiency in everything that uses a semiconductor, from industrial motors and household appliances to military satellites.</a:t>
            </a:r>
          </a:p>
        </p:txBody>
      </p:sp>
    </p:spTree>
    <p:extLst>
      <p:ext uri="{BB962C8B-B14F-4D97-AF65-F5344CB8AC3E}">
        <p14:creationId xmlns:p14="http://schemas.microsoft.com/office/powerpoint/2010/main" val="8764706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45</a:t>
            </a:fld>
            <a:endParaRPr lang="en-US" altLang="en-US" sz="1400" dirty="0">
              <a:latin typeface="Georgia" pitchFamily="18" charset="0"/>
            </a:endParaRPr>
          </a:p>
        </p:txBody>
      </p:sp>
      <p:sp>
        <p:nvSpPr>
          <p:cNvPr id="12" name="Title 5"/>
          <p:cNvSpPr>
            <a:spLocks noGrp="1"/>
          </p:cNvSpPr>
          <p:nvPr>
            <p:ph type="title"/>
          </p:nvPr>
        </p:nvSpPr>
        <p:spPr>
          <a:xfrm>
            <a:off x="152400" y="152400"/>
            <a:ext cx="8991600" cy="685800"/>
          </a:xfrm>
        </p:spPr>
        <p:txBody>
          <a:bodyPr/>
          <a:lstStyle/>
          <a:p>
            <a:r>
              <a:rPr lang="en-US" b="1" dirty="0">
                <a:solidFill>
                  <a:schemeClr val="tx2"/>
                </a:solidFill>
              </a:rPr>
              <a:t>The Institute of Advanced Composites Manufacturing Innovation (IACMI)</a:t>
            </a: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http://www.manufacturing.gov</a:t>
            </a:r>
            <a:endParaRPr lang="en-US" sz="1200" b="1" i="1" u="sng" dirty="0">
              <a:solidFill>
                <a:schemeClr val="accent2"/>
              </a:solidFill>
            </a:endParaRPr>
          </a:p>
        </p:txBody>
      </p:sp>
      <p:sp>
        <p:nvSpPr>
          <p:cNvPr id="7" name="Rectangle 6"/>
          <p:cNvSpPr/>
          <p:nvPr/>
        </p:nvSpPr>
        <p:spPr>
          <a:xfrm>
            <a:off x="4648200" y="1689318"/>
            <a:ext cx="4724400" cy="1815882"/>
          </a:xfrm>
          <a:prstGeom prst="rect">
            <a:avLst/>
          </a:prstGeom>
        </p:spPr>
        <p:txBody>
          <a:bodyPr wrap="square">
            <a:spAutoFit/>
          </a:bodyPr>
          <a:lstStyle/>
          <a:p>
            <a:r>
              <a:rPr lang="en-US" sz="1600" b="1" dirty="0" smtClean="0"/>
              <a:t>Date </a:t>
            </a:r>
            <a:r>
              <a:rPr lang="en-US" sz="1600" b="1" dirty="0"/>
              <a:t>Launched:</a:t>
            </a:r>
            <a:r>
              <a:rPr lang="en-US" sz="1600" dirty="0"/>
              <a:t> Jan. 19, </a:t>
            </a:r>
            <a:r>
              <a:rPr lang="en-US" sz="1600" dirty="0" smtClean="0"/>
              <a:t>2015</a:t>
            </a:r>
          </a:p>
          <a:p>
            <a:r>
              <a:rPr lang="en-US" sz="1600" dirty="0"/>
              <a:t/>
            </a:r>
            <a:br>
              <a:rPr lang="en-US" sz="1600" dirty="0"/>
            </a:br>
            <a:r>
              <a:rPr lang="en-US" sz="1600" b="1" dirty="0"/>
              <a:t>Focus Area: </a:t>
            </a:r>
            <a:r>
              <a:rPr lang="en-US" sz="1600" dirty="0"/>
              <a:t>Advanced Fiber-Reinforced Polymer </a:t>
            </a:r>
            <a:r>
              <a:rPr lang="en-US" sz="1600" dirty="0" smtClean="0"/>
              <a:t>Composites</a:t>
            </a:r>
          </a:p>
          <a:p>
            <a:endParaRPr lang="en-US" sz="1600" i="1" dirty="0">
              <a:solidFill>
                <a:schemeClr val="tx2"/>
              </a:solidFill>
            </a:endParaRPr>
          </a:p>
          <a:p>
            <a:r>
              <a:rPr lang="en-US" sz="1600" b="1" i="1" dirty="0">
                <a:hlinkClick r:id="rId3"/>
              </a:rPr>
              <a:t>http://www.iacmi.org/</a:t>
            </a:r>
            <a:endParaRPr lang="en-US" sz="1600" b="1" i="1" dirty="0"/>
          </a:p>
          <a:p>
            <a:endParaRPr lang="en-US" sz="1600" i="1" dirty="0">
              <a:solidFill>
                <a:schemeClr val="tx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0" y="1299783"/>
            <a:ext cx="2001418" cy="2281617"/>
          </a:xfrm>
          <a:prstGeom prst="rect">
            <a:avLst/>
          </a:prstGeom>
        </p:spPr>
      </p:pic>
      <p:sp>
        <p:nvSpPr>
          <p:cNvPr id="13" name="Rectangle 12"/>
          <p:cNvSpPr/>
          <p:nvPr/>
        </p:nvSpPr>
        <p:spPr>
          <a:xfrm>
            <a:off x="457200" y="3657600"/>
            <a:ext cx="8382000" cy="2308324"/>
          </a:xfrm>
          <a:prstGeom prst="rect">
            <a:avLst/>
          </a:prstGeom>
        </p:spPr>
        <p:txBody>
          <a:bodyPr wrap="square">
            <a:spAutoFit/>
          </a:bodyPr>
          <a:lstStyle/>
          <a:p>
            <a:r>
              <a:rPr lang="en-US" b="1" dirty="0"/>
              <a:t>Capsule Summary:</a:t>
            </a:r>
            <a:r>
              <a:rPr lang="en-US" dirty="0"/>
              <a:t> Advanced composites are currently used for expensive applications like satellites and luxury cars. Researchers at IACMI will work to develop lower-cost, higher-speed, and more efficient manufacturing and recycling processes for them. Bringing these materials down the cost curve can enable their use for a broader range of products including lightweight vehicles with record-breaking fuel economy; lighter and longer wind turbine blades; high pressure tanks for natural gas-fueled cars; and lighter, more efficient industrial </a:t>
            </a:r>
            <a:r>
              <a:rPr lang="en-US" dirty="0" smtClean="0"/>
              <a:t>equipment</a:t>
            </a:r>
            <a:endParaRPr lang="en-US" dirty="0"/>
          </a:p>
        </p:txBody>
      </p:sp>
    </p:spTree>
    <p:extLst>
      <p:ext uri="{BB962C8B-B14F-4D97-AF65-F5344CB8AC3E}">
        <p14:creationId xmlns:p14="http://schemas.microsoft.com/office/powerpoint/2010/main" val="7895915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46</a:t>
            </a:fld>
            <a:endParaRPr lang="en-US" altLang="en-US" sz="1400" dirty="0">
              <a:latin typeface="Georgia" pitchFamily="18" charset="0"/>
            </a:endParaRPr>
          </a:p>
        </p:txBody>
      </p:sp>
      <p:sp>
        <p:nvSpPr>
          <p:cNvPr id="12" name="Title 5"/>
          <p:cNvSpPr>
            <a:spLocks noGrp="1"/>
          </p:cNvSpPr>
          <p:nvPr>
            <p:ph type="title"/>
          </p:nvPr>
        </p:nvSpPr>
        <p:spPr>
          <a:xfrm>
            <a:off x="152400" y="152400"/>
            <a:ext cx="8839200" cy="685800"/>
          </a:xfrm>
        </p:spPr>
        <p:txBody>
          <a:bodyPr/>
          <a:lstStyle/>
          <a:p>
            <a:r>
              <a:rPr lang="en-US" b="1" dirty="0">
                <a:solidFill>
                  <a:schemeClr val="tx2"/>
                </a:solidFill>
              </a:rPr>
              <a:t>Manufacturing Innovation Institute for Integrated Photonics</a:t>
            </a: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http://www.manufacturing.gov</a:t>
            </a:r>
            <a:endParaRPr lang="en-US" sz="1200" b="1" i="1" u="sng" dirty="0">
              <a:solidFill>
                <a:schemeClr val="accent2"/>
              </a:solidFill>
            </a:endParaRPr>
          </a:p>
        </p:txBody>
      </p:sp>
      <p:sp>
        <p:nvSpPr>
          <p:cNvPr id="10" name="Rectangle 9"/>
          <p:cNvSpPr/>
          <p:nvPr/>
        </p:nvSpPr>
        <p:spPr>
          <a:xfrm>
            <a:off x="4648200" y="1630740"/>
            <a:ext cx="4724400" cy="1569660"/>
          </a:xfrm>
          <a:prstGeom prst="rect">
            <a:avLst/>
          </a:prstGeom>
        </p:spPr>
        <p:txBody>
          <a:bodyPr wrap="square">
            <a:spAutoFit/>
          </a:bodyPr>
          <a:lstStyle/>
          <a:p>
            <a:r>
              <a:rPr lang="en-US" sz="1600" b="1" dirty="0" smtClean="0"/>
              <a:t>Date </a:t>
            </a:r>
            <a:r>
              <a:rPr lang="en-US" sz="1600" b="1" dirty="0"/>
              <a:t>Launched:</a:t>
            </a:r>
            <a:r>
              <a:rPr lang="en-US" sz="1600" dirty="0"/>
              <a:t> July 27, </a:t>
            </a:r>
            <a:r>
              <a:rPr lang="en-US" sz="1600" dirty="0" smtClean="0"/>
              <a:t>2015</a:t>
            </a:r>
          </a:p>
          <a:p>
            <a:r>
              <a:rPr lang="en-US" sz="1600" dirty="0"/>
              <a:t/>
            </a:r>
            <a:br>
              <a:rPr lang="en-US" sz="1600" dirty="0"/>
            </a:br>
            <a:r>
              <a:rPr lang="en-US" sz="1600" b="1" dirty="0"/>
              <a:t>Focus Area: </a:t>
            </a:r>
            <a:r>
              <a:rPr lang="en-US" sz="1600" dirty="0"/>
              <a:t>Integrated </a:t>
            </a:r>
            <a:r>
              <a:rPr lang="en-US" sz="1600" dirty="0" smtClean="0"/>
              <a:t>Photonics</a:t>
            </a:r>
          </a:p>
          <a:p>
            <a:endParaRPr lang="en-US" sz="1600" dirty="0"/>
          </a:p>
          <a:p>
            <a:r>
              <a:rPr lang="en-US" sz="1600" b="1" i="1" dirty="0">
                <a:hlinkClick r:id="rId3"/>
              </a:rPr>
              <a:t>http://www.aimphotonics.com/</a:t>
            </a:r>
            <a:endParaRPr lang="en-US" sz="1600" b="1" i="1" dirty="0"/>
          </a:p>
          <a:p>
            <a:endParaRPr lang="en-US" sz="1600" dirty="0" smtClean="0"/>
          </a:p>
        </p:txBody>
      </p:sp>
      <p:sp>
        <p:nvSpPr>
          <p:cNvPr id="13" name="Rectangle 12"/>
          <p:cNvSpPr/>
          <p:nvPr/>
        </p:nvSpPr>
        <p:spPr>
          <a:xfrm>
            <a:off x="457200" y="3657600"/>
            <a:ext cx="8382000" cy="2308324"/>
          </a:xfrm>
          <a:prstGeom prst="rect">
            <a:avLst/>
          </a:prstGeom>
        </p:spPr>
        <p:txBody>
          <a:bodyPr wrap="square">
            <a:spAutoFit/>
          </a:bodyPr>
          <a:lstStyle/>
          <a:p>
            <a:r>
              <a:rPr lang="en-US" b="1" dirty="0"/>
              <a:t>Capsule Summary: </a:t>
            </a:r>
            <a:r>
              <a:rPr lang="en-US" dirty="0"/>
              <a:t>Just as integrated electronic circuits allowed for advanced processing in computers and cellphones, integrated photonic components can pack even more processing power into a single chip, creating new possibilities for computing and telecommunications. An emerging technology for carrying light-waves, integrated photonics has the potential to revolutionize entire industriesï¿½from increasing the carrying capacity of broadband communications ten-fold, to creating needle-free tests for common conditions like diabetes, and to improving imaging capabilities in defense operations.</a:t>
            </a:r>
          </a:p>
        </p:txBody>
      </p:sp>
      <p:pic>
        <p:nvPicPr>
          <p:cNvPr id="16386" name="Picture 2" descr="H:\DesktopFiles\Catrina Corley\Pictures\aimphotonic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1" y="1715459"/>
            <a:ext cx="4038600" cy="140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514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47</a:t>
            </a:fld>
            <a:endParaRPr lang="en-US" altLang="en-US" sz="1400" dirty="0">
              <a:latin typeface="Georgia" pitchFamily="18" charset="0"/>
            </a:endParaRPr>
          </a:p>
        </p:txBody>
      </p:sp>
      <p:sp>
        <p:nvSpPr>
          <p:cNvPr id="12" name="Title 5"/>
          <p:cNvSpPr>
            <a:spLocks noGrp="1"/>
          </p:cNvSpPr>
          <p:nvPr>
            <p:ph type="title"/>
          </p:nvPr>
        </p:nvSpPr>
        <p:spPr>
          <a:xfrm>
            <a:off x="152400" y="152400"/>
            <a:ext cx="8915400" cy="685800"/>
          </a:xfrm>
        </p:spPr>
        <p:txBody>
          <a:bodyPr/>
          <a:lstStyle/>
          <a:p>
            <a:r>
              <a:rPr lang="en-US" b="1" dirty="0">
                <a:solidFill>
                  <a:schemeClr val="tx2"/>
                </a:solidFill>
              </a:rPr>
              <a:t>Flexible Hybrid Electronics Manufacturing Innovation Institute</a:t>
            </a: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http://www.manufacturing.gov</a:t>
            </a:r>
            <a:endParaRPr lang="en-US" sz="1200" b="1" i="1" u="sng" dirty="0">
              <a:solidFill>
                <a:schemeClr val="accent2"/>
              </a:solidFill>
            </a:endParaRPr>
          </a:p>
        </p:txBody>
      </p:sp>
      <p:sp>
        <p:nvSpPr>
          <p:cNvPr id="7" name="Rectangle 6"/>
          <p:cNvSpPr/>
          <p:nvPr/>
        </p:nvSpPr>
        <p:spPr>
          <a:xfrm>
            <a:off x="4038600" y="1706940"/>
            <a:ext cx="4724400" cy="1569660"/>
          </a:xfrm>
          <a:prstGeom prst="rect">
            <a:avLst/>
          </a:prstGeom>
        </p:spPr>
        <p:txBody>
          <a:bodyPr wrap="square">
            <a:spAutoFit/>
          </a:bodyPr>
          <a:lstStyle/>
          <a:p>
            <a:r>
              <a:rPr lang="en-US" sz="1600" b="1" dirty="0" smtClean="0"/>
              <a:t>Date </a:t>
            </a:r>
            <a:r>
              <a:rPr lang="en-US" sz="1600" b="1" dirty="0"/>
              <a:t>Launched:</a:t>
            </a:r>
            <a:r>
              <a:rPr lang="en-US" sz="1600" dirty="0"/>
              <a:t> August 28, 2015</a:t>
            </a:r>
            <a:br>
              <a:rPr lang="en-US" sz="1600" dirty="0"/>
            </a:br>
            <a:endParaRPr lang="en-US" sz="1600" dirty="0" smtClean="0"/>
          </a:p>
          <a:p>
            <a:r>
              <a:rPr lang="en-US" sz="1600" b="1" dirty="0" smtClean="0"/>
              <a:t>Focus </a:t>
            </a:r>
            <a:r>
              <a:rPr lang="en-US" sz="1600" b="1" dirty="0"/>
              <a:t>Area: </a:t>
            </a:r>
            <a:r>
              <a:rPr lang="en-US" sz="1600" dirty="0"/>
              <a:t>Flexible Hybrid </a:t>
            </a:r>
            <a:r>
              <a:rPr lang="en-US" sz="1600" dirty="0" smtClean="0"/>
              <a:t>Electronics</a:t>
            </a:r>
          </a:p>
          <a:p>
            <a:endParaRPr lang="en-US" sz="1600" i="1" dirty="0">
              <a:solidFill>
                <a:schemeClr val="tx2"/>
              </a:solidFill>
            </a:endParaRPr>
          </a:p>
          <a:p>
            <a:r>
              <a:rPr lang="en-US" sz="1600" b="1" i="1" dirty="0">
                <a:hlinkClick r:id="rId3"/>
              </a:rPr>
              <a:t>http://www.fhemii.com/</a:t>
            </a:r>
            <a:endParaRPr lang="en-US" sz="1600" b="1" i="1" dirty="0"/>
          </a:p>
          <a:p>
            <a:endParaRPr lang="en-US" sz="1600" i="1" dirty="0">
              <a:solidFill>
                <a:schemeClr val="tx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752600"/>
            <a:ext cx="2849781" cy="759940"/>
          </a:xfrm>
          <a:prstGeom prst="rect">
            <a:avLst/>
          </a:prstGeom>
        </p:spPr>
      </p:pic>
      <p:sp>
        <p:nvSpPr>
          <p:cNvPr id="6" name="Rectangle 5"/>
          <p:cNvSpPr/>
          <p:nvPr/>
        </p:nvSpPr>
        <p:spPr>
          <a:xfrm>
            <a:off x="1295400" y="2971800"/>
            <a:ext cx="2220023" cy="276999"/>
          </a:xfrm>
          <a:prstGeom prst="rect">
            <a:avLst/>
          </a:prstGeom>
        </p:spPr>
        <p:txBody>
          <a:bodyPr wrap="none">
            <a:spAutoFit/>
          </a:bodyPr>
          <a:lstStyle/>
          <a:p>
            <a:r>
              <a:rPr lang="en-US" sz="1200" b="1" i="1" dirty="0">
                <a:hlinkClick r:id="rId3"/>
              </a:rPr>
              <a:t>http://www.fhemii.com/</a:t>
            </a:r>
            <a:endParaRPr lang="en-US" sz="1200" b="1" i="1" dirty="0"/>
          </a:p>
        </p:txBody>
      </p:sp>
      <p:sp>
        <p:nvSpPr>
          <p:cNvPr id="14" name="Rectangle 13"/>
          <p:cNvSpPr/>
          <p:nvPr/>
        </p:nvSpPr>
        <p:spPr>
          <a:xfrm>
            <a:off x="457200" y="3657600"/>
            <a:ext cx="8382000" cy="2308324"/>
          </a:xfrm>
          <a:prstGeom prst="rect">
            <a:avLst/>
          </a:prstGeom>
        </p:spPr>
        <p:txBody>
          <a:bodyPr wrap="square">
            <a:spAutoFit/>
          </a:bodyPr>
          <a:lstStyle/>
          <a:p>
            <a:r>
              <a:rPr lang="en-US" b="1" dirty="0"/>
              <a:t>Capsule Summary: </a:t>
            </a:r>
            <a:r>
              <a:rPr lang="en-US" dirty="0"/>
              <a:t>Flexible hybrid electronics manufacturing describes the innovative production of electronics and sensors packaging through new techniques in electronic device handling and high precision printing on flexible, stretchable substrates. The potential array of products range from wearable devices to improved medical health monitoring technologies, and will certainly increase the variety and capability of sensors that already interconnect the world. The technologies promise dual use applications in both the consumer economy and the development of military solutions for the warfighter. </a:t>
            </a:r>
          </a:p>
        </p:txBody>
      </p:sp>
      <p:cxnSp>
        <p:nvCxnSpPr>
          <p:cNvPr id="17" name="Straight Connector 16"/>
          <p:cNvCxnSpPr/>
          <p:nvPr/>
        </p:nvCxnSpPr>
        <p:spPr bwMode="auto">
          <a:xfrm>
            <a:off x="-8467" y="3581400"/>
            <a:ext cx="9152467" cy="0"/>
          </a:xfrm>
          <a:prstGeom prst="line">
            <a:avLst/>
          </a:prstGeom>
          <a:solidFill>
            <a:schemeClr val="accent1"/>
          </a:solidFill>
          <a:ln w="9525" cap="flat" cmpd="sng" algn="ctr">
            <a:solidFill>
              <a:srgbClr val="D2DDDE"/>
            </a:solidFill>
            <a:prstDash val="solid"/>
            <a:round/>
            <a:headEnd type="none" w="med" len="med"/>
            <a:tailEnd type="none" w="med" len="med"/>
          </a:ln>
          <a:effectLst/>
        </p:spPr>
      </p:cxnSp>
    </p:spTree>
    <p:extLst>
      <p:ext uri="{BB962C8B-B14F-4D97-AF65-F5344CB8AC3E}">
        <p14:creationId xmlns:p14="http://schemas.microsoft.com/office/powerpoint/2010/main" val="31799921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48</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Manufacturing Innovation Institute for Smart Manufacturing</a:t>
            </a:r>
            <a:endParaRPr lang="en-US" sz="1600" b="1" dirty="0">
              <a:solidFill>
                <a:schemeClr val="tx2"/>
              </a:solidFill>
            </a:endParaRPr>
          </a:p>
        </p:txBody>
      </p:sp>
      <p:sp>
        <p:nvSpPr>
          <p:cNvPr id="7" name="Rectangle 6"/>
          <p:cNvSpPr/>
          <p:nvPr/>
        </p:nvSpPr>
        <p:spPr>
          <a:xfrm>
            <a:off x="990600" y="3276600"/>
            <a:ext cx="7391400" cy="3046988"/>
          </a:xfrm>
          <a:prstGeom prst="rect">
            <a:avLst/>
          </a:prstGeom>
        </p:spPr>
        <p:txBody>
          <a:bodyPr wrap="square">
            <a:spAutoFit/>
          </a:bodyPr>
          <a:lstStyle/>
          <a:p>
            <a:pPr marL="285750" indent="-285750">
              <a:buFont typeface="Arial"/>
              <a:buChar char="•"/>
            </a:pPr>
            <a:r>
              <a:rPr lang="en-US" sz="1600" dirty="0"/>
              <a:t>$70 </a:t>
            </a:r>
            <a:r>
              <a:rPr lang="en-US" sz="1600" dirty="0" smtClean="0"/>
              <a:t>million </a:t>
            </a:r>
            <a:r>
              <a:rPr lang="en-US" sz="1600" dirty="0"/>
              <a:t>in </a:t>
            </a:r>
            <a:r>
              <a:rPr lang="en-US" sz="1600" dirty="0" smtClean="0"/>
              <a:t>funding</a:t>
            </a:r>
          </a:p>
          <a:p>
            <a:pPr marL="285750" indent="-285750">
              <a:buFont typeface="Arial"/>
              <a:buChar char="•"/>
            </a:pPr>
            <a:endParaRPr lang="en-US" sz="1600" dirty="0" smtClean="0"/>
          </a:p>
          <a:p>
            <a:pPr marL="285750" indent="-285750">
              <a:buFont typeface="Arial"/>
              <a:buChar char="•"/>
            </a:pPr>
            <a:r>
              <a:rPr lang="en-US" sz="1600" dirty="0" smtClean="0"/>
              <a:t>Aims </a:t>
            </a:r>
            <a:r>
              <a:rPr lang="en-US" sz="1600" dirty="0"/>
              <a:t>to support research and development advancements that can reduce the cost of </a:t>
            </a:r>
            <a:r>
              <a:rPr lang="en-US" sz="1600" dirty="0" smtClean="0"/>
              <a:t>deployment by 50%</a:t>
            </a:r>
          </a:p>
          <a:p>
            <a:pPr marL="742950" lvl="1" indent="-285750">
              <a:buFont typeface="Arial"/>
              <a:buChar char="•"/>
            </a:pPr>
            <a:r>
              <a:rPr lang="en-US" sz="1600" dirty="0"/>
              <a:t>a</a:t>
            </a:r>
            <a:r>
              <a:rPr lang="en-US" sz="1600" dirty="0" smtClean="0"/>
              <a:t>dvanced sensors, controls, platforms, modeling</a:t>
            </a:r>
          </a:p>
          <a:p>
            <a:pPr marL="742950" lvl="1" indent="-285750">
              <a:buFont typeface="Arial"/>
              <a:buChar char="•"/>
            </a:pPr>
            <a:endParaRPr lang="en-US" sz="1600" dirty="0"/>
          </a:p>
          <a:p>
            <a:pPr marL="285750" indent="-285750">
              <a:buFont typeface="Arial"/>
              <a:buChar char="•"/>
            </a:pPr>
            <a:r>
              <a:rPr lang="en-US" sz="1600" dirty="0"/>
              <a:t>G</a:t>
            </a:r>
            <a:r>
              <a:rPr lang="en-US" sz="1600" dirty="0" smtClean="0"/>
              <a:t>oal </a:t>
            </a:r>
            <a:r>
              <a:rPr lang="en-US" sz="1600" dirty="0"/>
              <a:t>to increase energy efficiency by at least 15 </a:t>
            </a:r>
            <a:r>
              <a:rPr lang="en-US" sz="1600" dirty="0" smtClean="0"/>
              <a:t>percent</a:t>
            </a:r>
          </a:p>
          <a:p>
            <a:pPr marL="285750" indent="-285750">
              <a:buFont typeface="Arial"/>
              <a:buChar char="•"/>
            </a:pPr>
            <a:endParaRPr lang="en-US" sz="1600" dirty="0" smtClean="0"/>
          </a:p>
          <a:p>
            <a:pPr marL="285750" indent="-285750">
              <a:buFont typeface="Arial"/>
              <a:buChar char="•"/>
            </a:pPr>
            <a:r>
              <a:rPr lang="en-US" sz="1600" dirty="0"/>
              <a:t>I</a:t>
            </a:r>
            <a:r>
              <a:rPr lang="en-US" sz="1600" dirty="0" smtClean="0"/>
              <a:t>mprove </a:t>
            </a:r>
            <a:r>
              <a:rPr lang="en-US" sz="1600" dirty="0"/>
              <a:t>energy productivity by at least 50 </a:t>
            </a:r>
            <a:r>
              <a:rPr lang="en-US" sz="1600" dirty="0" smtClean="0"/>
              <a:t>percent</a:t>
            </a:r>
          </a:p>
          <a:p>
            <a:pPr marL="285750" indent="-285750">
              <a:buFont typeface="Arial"/>
              <a:buChar char="•"/>
            </a:pPr>
            <a:endParaRPr lang="en-US" sz="1600" dirty="0" smtClean="0"/>
          </a:p>
          <a:p>
            <a:pPr marL="285750" indent="-285750">
              <a:buFont typeface="Arial"/>
              <a:buChar char="•"/>
            </a:pPr>
            <a:r>
              <a:rPr lang="en-US" sz="1600" dirty="0"/>
              <a:t>E</a:t>
            </a:r>
            <a:r>
              <a:rPr lang="en-US" sz="1600" dirty="0" smtClean="0"/>
              <a:t>nabling </a:t>
            </a:r>
            <a:r>
              <a:rPr lang="en-US" sz="1600" dirty="0"/>
              <a:t>businesses to manufacture more while using less energy and spending less</a:t>
            </a:r>
            <a:endParaRPr lang="en-US" sz="1600" dirty="0" smtClean="0"/>
          </a:p>
        </p:txBody>
      </p:sp>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0" y="1161309"/>
            <a:ext cx="6019800" cy="2115291"/>
          </a:xfrm>
          <a:prstGeom prst="rect">
            <a:avLst/>
          </a:prstGeom>
        </p:spPr>
      </p:pic>
    </p:spTree>
    <p:extLst>
      <p:ext uri="{BB962C8B-B14F-4D97-AF65-F5344CB8AC3E}">
        <p14:creationId xmlns:p14="http://schemas.microsoft.com/office/powerpoint/2010/main" val="8290641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49</a:t>
            </a:fld>
            <a:endParaRPr lang="en-US" altLang="en-US" sz="1400" dirty="0">
              <a:latin typeface="Georgia" pitchFamily="18" charset="0"/>
            </a:endParaRPr>
          </a:p>
        </p:txBody>
      </p:sp>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0" y="1295400"/>
            <a:ext cx="6019800" cy="858922"/>
          </a:xfrm>
          <a:prstGeom prst="rect">
            <a:avLst/>
          </a:prstGeom>
        </p:spPr>
      </p:pic>
      <p:sp>
        <p:nvSpPr>
          <p:cNvPr id="6" name="TextBox 5"/>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4"/>
              </a:rPr>
              <a:t>http://www.grants.gov/web/grants/view-opportunity.html?oppId=279015</a:t>
            </a:r>
            <a:endParaRPr lang="en-US" sz="1200" b="1" i="1" u="sng" dirty="0">
              <a:solidFill>
                <a:schemeClr val="accent2"/>
              </a:solidFill>
            </a:endParaRPr>
          </a:p>
        </p:txBody>
      </p:sp>
      <p:pic>
        <p:nvPicPr>
          <p:cNvPr id="3" name="Picture 2" descr="Screen Shot 2015-09-26 at 8.09.4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45598"/>
            <a:ext cx="9144000" cy="3902802"/>
          </a:xfrm>
          <a:prstGeom prst="rect">
            <a:avLst/>
          </a:prstGeom>
        </p:spPr>
      </p:pic>
      <p:sp>
        <p:nvSpPr>
          <p:cNvPr id="9" name="Title 5"/>
          <p:cNvSpPr>
            <a:spLocks noGrp="1"/>
          </p:cNvSpPr>
          <p:nvPr>
            <p:ph type="title"/>
          </p:nvPr>
        </p:nvSpPr>
        <p:spPr>
          <a:xfrm>
            <a:off x="152400" y="152400"/>
            <a:ext cx="7239000" cy="685800"/>
          </a:xfrm>
        </p:spPr>
        <p:txBody>
          <a:bodyPr/>
          <a:lstStyle/>
          <a:p>
            <a:r>
              <a:rPr lang="en-US" b="1" dirty="0" smtClean="0">
                <a:solidFill>
                  <a:schemeClr val="tx2"/>
                </a:solidFill>
              </a:rPr>
              <a:t>Manufacturing Innovation Institute for Smart Manufacturing Continued</a:t>
            </a:r>
            <a:endParaRPr lang="en-US" sz="1600" b="1" dirty="0">
              <a:solidFill>
                <a:schemeClr val="tx2"/>
              </a:solidFill>
            </a:endParaRPr>
          </a:p>
        </p:txBody>
      </p:sp>
    </p:spTree>
    <p:extLst>
      <p:ext uri="{BB962C8B-B14F-4D97-AF65-F5344CB8AC3E}">
        <p14:creationId xmlns:p14="http://schemas.microsoft.com/office/powerpoint/2010/main" val="23448928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DesktopFiles\Catrina Corley\Documents\otexa_hotel.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89" y="1304925"/>
            <a:ext cx="9352379" cy="68484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52400" y="152400"/>
            <a:ext cx="8915400" cy="762000"/>
          </a:xfrm>
        </p:spPr>
        <p:txBody>
          <a:bodyPr/>
          <a:lstStyle/>
          <a:p>
            <a:r>
              <a:rPr lang="en-US" b="1" dirty="0" smtClean="0">
                <a:solidFill>
                  <a:schemeClr val="tx2"/>
                </a:solidFill>
              </a:rPr>
              <a:t>U.S. Department of Commerce</a:t>
            </a:r>
            <a:r>
              <a:rPr lang="en-US" sz="3200" b="1" dirty="0" smtClean="0">
                <a:solidFill>
                  <a:schemeClr val="tx2"/>
                </a:solidFill>
              </a:rPr>
              <a:t/>
            </a:r>
            <a:br>
              <a:rPr lang="en-US" sz="3200" b="1" dirty="0" smtClean="0">
                <a:solidFill>
                  <a:schemeClr val="tx2"/>
                </a:solidFill>
              </a:rPr>
            </a:br>
            <a:r>
              <a:rPr lang="en-US" sz="1600" b="1" dirty="0" smtClean="0">
                <a:solidFill>
                  <a:schemeClr val="tx2"/>
                </a:solidFill>
              </a:rPr>
              <a:t>Office of Textiles and Apparel (OTEXA) </a:t>
            </a:r>
            <a:endParaRPr lang="en-US" sz="1600" b="1" dirty="0">
              <a:solidFill>
                <a:schemeClr val="tx2"/>
              </a:solidFill>
            </a:endParaRPr>
          </a:p>
        </p:txBody>
      </p:sp>
      <p:sp>
        <p:nvSpPr>
          <p:cNvPr id="5" name="Slide Number Placeholder 4"/>
          <p:cNvSpPr>
            <a:spLocks noGrp="1"/>
          </p:cNvSpPr>
          <p:nvPr>
            <p:ph type="sldNum" sz="quarter" idx="11"/>
          </p:nvPr>
        </p:nvSpPr>
        <p:spPr/>
        <p:txBody>
          <a:bodyPr/>
          <a:lstStyle/>
          <a:p>
            <a:pPr>
              <a:defRPr/>
            </a:pPr>
            <a:fld id="{E009FE82-1112-454E-8626-2553F8012F64}" type="slidenum">
              <a:rPr lang="en-US" altLang="en-US" smtClean="0"/>
              <a:pPr>
                <a:defRPr/>
              </a:pPr>
              <a:t>5</a:t>
            </a:fld>
            <a:endParaRPr lang="en-US" altLang="en-US" sz="1400" dirty="0">
              <a:latin typeface="Georgia" pitchFamily="18" charset="0"/>
            </a:endParaRPr>
          </a:p>
        </p:txBody>
      </p:sp>
      <p:sp>
        <p:nvSpPr>
          <p:cNvPr id="8" name="TextBox 7"/>
          <p:cNvSpPr txBox="1"/>
          <p:nvPr/>
        </p:nvSpPr>
        <p:spPr>
          <a:xfrm>
            <a:off x="1333500" y="6248400"/>
            <a:ext cx="6477000" cy="228925"/>
          </a:xfrm>
          <a:prstGeom prst="rect">
            <a:avLst/>
          </a:prstGeom>
          <a:noFill/>
        </p:spPr>
        <p:txBody>
          <a:bodyPr wrap="square" rtlCol="0">
            <a:spAutoFit/>
          </a:bodyPr>
          <a:lstStyle/>
          <a:p>
            <a:pPr algn="ctr"/>
            <a:r>
              <a:rPr lang="en-US" sz="1200" b="1" i="1" u="sng" dirty="0" smtClean="0">
                <a:solidFill>
                  <a:schemeClr val="accent2"/>
                </a:solidFill>
                <a:hlinkClick r:id="rId3"/>
              </a:rPr>
              <a:t>http://otexa.trade.gov</a:t>
            </a:r>
            <a:endParaRPr lang="en-US" sz="1200" b="1" i="1" u="sng" dirty="0">
              <a:solidFill>
                <a:schemeClr val="accent2"/>
              </a:solidFill>
            </a:endParaRPr>
          </a:p>
        </p:txBody>
      </p:sp>
      <p:pic>
        <p:nvPicPr>
          <p:cNvPr id="10" name="Picture 3" descr="H:\DesktopFiles\Catrina Corley\Pictures\itafoo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6548259"/>
            <a:ext cx="3962400" cy="233541"/>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6"/>
          <p:cNvPicPr>
            <a:picLocks noGrp="1" noChangeAspect="1"/>
          </p:cNvPicPr>
          <p:nvPr>
            <p:ph sz="half" idx="4294967295"/>
          </p:nvPr>
        </p:nvPicPr>
        <p:blipFill>
          <a:blip r:embed="rId5">
            <a:extLst>
              <a:ext uri="{28A0092B-C50C-407E-A947-70E740481C1C}">
                <a14:useLocalDpi xmlns:a14="http://schemas.microsoft.com/office/drawing/2010/main" val="0"/>
              </a:ext>
            </a:extLst>
          </a:blip>
          <a:stretch>
            <a:fillRect/>
          </a:stretch>
        </p:blipFill>
        <p:spPr>
          <a:xfrm>
            <a:off x="1066800" y="3581400"/>
            <a:ext cx="3543300" cy="2214562"/>
          </a:xfrm>
          <a:prstGeom prst="rect">
            <a:avLst/>
          </a:prstGeom>
        </p:spPr>
      </p:pic>
      <p:sp>
        <p:nvSpPr>
          <p:cNvPr id="12" name="TextBox 11"/>
          <p:cNvSpPr txBox="1"/>
          <p:nvPr/>
        </p:nvSpPr>
        <p:spPr>
          <a:xfrm>
            <a:off x="1104900" y="5841428"/>
            <a:ext cx="3429000" cy="307777"/>
          </a:xfrm>
          <a:prstGeom prst="rect">
            <a:avLst/>
          </a:prstGeom>
          <a:noFill/>
        </p:spPr>
        <p:txBody>
          <a:bodyPr wrap="square" rtlCol="0">
            <a:spAutoFit/>
          </a:bodyPr>
          <a:lstStyle/>
          <a:p>
            <a:pPr algn="ctr"/>
            <a:r>
              <a:rPr lang="en-US" sz="700" i="1" dirty="0">
                <a:solidFill>
                  <a:schemeClr val="bg1">
                    <a:lumMod val="65000"/>
                  </a:schemeClr>
                </a:solidFill>
              </a:rPr>
              <a:t>https://pixabay.com/get/8db094da5ecb36f202fe/1442851601/container-ship-560789_1280.jpg</a:t>
            </a:r>
          </a:p>
        </p:txBody>
      </p:sp>
      <p:sp>
        <p:nvSpPr>
          <p:cNvPr id="13" name="Content Placeholder 2"/>
          <p:cNvSpPr>
            <a:spLocks noGrp="1"/>
          </p:cNvSpPr>
          <p:nvPr>
            <p:ph sz="half" idx="1"/>
          </p:nvPr>
        </p:nvSpPr>
        <p:spPr>
          <a:xfrm>
            <a:off x="1104900" y="2743200"/>
            <a:ext cx="7006165" cy="762000"/>
          </a:xfrm>
        </p:spPr>
        <p:txBody>
          <a:bodyPr/>
          <a:lstStyle/>
          <a:p>
            <a:pPr marL="0" indent="0">
              <a:buNone/>
            </a:pPr>
            <a:r>
              <a:rPr lang="en-US" altLang="en-US" sz="1800" dirty="0">
                <a:ea typeface="ＭＳ Ｐゴシック" pitchFamily="34" charset="-128"/>
              </a:rPr>
              <a:t>OTEXA has over </a:t>
            </a:r>
            <a:r>
              <a:rPr lang="en-US" altLang="en-US" sz="1800" dirty="0" smtClean="0">
                <a:ea typeface="ＭＳ Ｐゴシック" pitchFamily="34" charset="-128"/>
              </a:rPr>
              <a:t>40 </a:t>
            </a:r>
            <a:r>
              <a:rPr lang="en-US" altLang="en-US" sz="1800" dirty="0">
                <a:ea typeface="ＭＳ Ｐゴシック" pitchFamily="34" charset="-128"/>
              </a:rPr>
              <a:t>years of experience in facilitating exports for small and medium-sized companies</a:t>
            </a:r>
            <a:r>
              <a:rPr lang="en-US" altLang="en-US" sz="1800" dirty="0" smtClean="0">
                <a:ea typeface="ＭＳ Ｐゴシック" pitchFamily="34" charset="-128"/>
              </a:rPr>
              <a:t>:</a:t>
            </a:r>
            <a:endParaRPr lang="en-US" altLang="en-US" sz="1800" dirty="0">
              <a:solidFill>
                <a:schemeClr val="tx2"/>
              </a:solidFill>
              <a:ea typeface="ＭＳ Ｐゴシック" pitchFamily="34" charset="-128"/>
            </a:endParaRPr>
          </a:p>
        </p:txBody>
      </p:sp>
      <p:sp>
        <p:nvSpPr>
          <p:cNvPr id="14" name="Content Placeholder 2"/>
          <p:cNvSpPr txBox="1">
            <a:spLocks/>
          </p:cNvSpPr>
          <p:nvPr/>
        </p:nvSpPr>
        <p:spPr bwMode="auto">
          <a:xfrm>
            <a:off x="4419600" y="3055083"/>
            <a:ext cx="3543300" cy="36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pPr>
            <a:endParaRPr lang="en-US" altLang="en-US" sz="1100" kern="0" dirty="0" smtClean="0">
              <a:ea typeface="ＭＳ Ｐゴシック" pitchFamily="34" charset="-128"/>
            </a:endParaRPr>
          </a:p>
          <a:p>
            <a:pPr lvl="1"/>
            <a:r>
              <a:rPr lang="en-US" altLang="en-US" sz="1700" kern="0" dirty="0" smtClean="0">
                <a:solidFill>
                  <a:schemeClr val="tx2"/>
                </a:solidFill>
                <a:ea typeface="ＭＳ Ｐゴシック" pitchFamily="34" charset="-128"/>
              </a:rPr>
              <a:t>Export counseling and assistance</a:t>
            </a:r>
          </a:p>
          <a:p>
            <a:pPr lvl="1"/>
            <a:r>
              <a:rPr lang="en-US" altLang="en-US" sz="1700" kern="0" dirty="0" smtClean="0">
                <a:solidFill>
                  <a:schemeClr val="tx2"/>
                </a:solidFill>
                <a:ea typeface="ＭＳ Ｐゴシック" pitchFamily="34" charset="-128"/>
              </a:rPr>
              <a:t>Market research</a:t>
            </a:r>
          </a:p>
          <a:p>
            <a:pPr lvl="1"/>
            <a:r>
              <a:rPr lang="en-US" altLang="en-US" sz="1700" kern="0" dirty="0" smtClean="0">
                <a:solidFill>
                  <a:schemeClr val="tx2"/>
                </a:solidFill>
                <a:ea typeface="ＭＳ Ｐゴシック" pitchFamily="34" charset="-128"/>
              </a:rPr>
              <a:t>U.S. Pavilions at established overseas trade shows</a:t>
            </a:r>
          </a:p>
          <a:p>
            <a:pPr lvl="1"/>
            <a:r>
              <a:rPr lang="en-US" altLang="en-US" sz="1700" kern="0" dirty="0" smtClean="0">
                <a:solidFill>
                  <a:schemeClr val="tx2"/>
                </a:solidFill>
                <a:ea typeface="ＭＳ Ｐゴシック" pitchFamily="34" charset="-128"/>
              </a:rPr>
              <a:t>Trade missions</a:t>
            </a:r>
          </a:p>
          <a:p>
            <a:pPr lvl="1"/>
            <a:r>
              <a:rPr lang="en-US" altLang="en-US" sz="1700" kern="0" dirty="0" smtClean="0">
                <a:solidFill>
                  <a:schemeClr val="tx2"/>
                </a:solidFill>
                <a:ea typeface="ＭＳ Ｐゴシック" pitchFamily="34" charset="-128"/>
              </a:rPr>
              <a:t>Catalog/sample presentations at overseas trade shows</a:t>
            </a:r>
            <a:endParaRPr lang="en-US" altLang="en-US" sz="1700" kern="0" dirty="0">
              <a:solidFill>
                <a:schemeClr val="tx2"/>
              </a:solidFill>
              <a:ea typeface="ＭＳ Ｐゴシック" pitchFamily="34" charset="-128"/>
            </a:endParaRPr>
          </a:p>
        </p:txBody>
      </p:sp>
    </p:spTree>
    <p:extLst>
      <p:ext uri="{BB962C8B-B14F-4D97-AF65-F5344CB8AC3E}">
        <p14:creationId xmlns:p14="http://schemas.microsoft.com/office/powerpoint/2010/main" val="1267164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50</a:t>
            </a:fld>
            <a:endParaRPr lang="en-US" altLang="en-US" sz="1400" dirty="0">
              <a:latin typeface="Georgia" pitchFamily="18" charset="0"/>
            </a:endParaRPr>
          </a:p>
        </p:txBody>
      </p:sp>
      <p:sp>
        <p:nvSpPr>
          <p:cNvPr id="12" name="Title 5"/>
          <p:cNvSpPr>
            <a:spLocks noGrp="1"/>
          </p:cNvSpPr>
          <p:nvPr>
            <p:ph type="title"/>
          </p:nvPr>
        </p:nvSpPr>
        <p:spPr>
          <a:xfrm>
            <a:off x="152400" y="152400"/>
            <a:ext cx="7772400" cy="685800"/>
          </a:xfrm>
        </p:spPr>
        <p:txBody>
          <a:bodyPr/>
          <a:lstStyle/>
          <a:p>
            <a:r>
              <a:rPr lang="en-US" b="1" dirty="0" smtClean="0">
                <a:solidFill>
                  <a:schemeClr val="tx2"/>
                </a:solidFill>
              </a:rPr>
              <a:t>Revolutionary Fibers and Textile Manufacturing Innovation Institute</a:t>
            </a:r>
            <a:endParaRPr lang="en-US" sz="1600" b="1" dirty="0">
              <a:solidFill>
                <a:schemeClr val="tx2"/>
              </a:solidFill>
            </a:endParaRPr>
          </a:p>
        </p:txBody>
      </p:sp>
      <p:sp>
        <p:nvSpPr>
          <p:cNvPr id="7" name="Rectangle 6"/>
          <p:cNvSpPr/>
          <p:nvPr/>
        </p:nvSpPr>
        <p:spPr>
          <a:xfrm>
            <a:off x="990600" y="3276600"/>
            <a:ext cx="7391400" cy="2800766"/>
          </a:xfrm>
          <a:prstGeom prst="rect">
            <a:avLst/>
          </a:prstGeom>
        </p:spPr>
        <p:txBody>
          <a:bodyPr wrap="square">
            <a:spAutoFit/>
          </a:bodyPr>
          <a:lstStyle/>
          <a:p>
            <a:pPr marL="285750" indent="-285750">
              <a:buFont typeface="Arial"/>
              <a:buChar char="•"/>
            </a:pPr>
            <a:r>
              <a:rPr lang="en-US" sz="1600" dirty="0"/>
              <a:t>M</a:t>
            </a:r>
            <a:r>
              <a:rPr lang="en-US" sz="1600" dirty="0" smtClean="0"/>
              <a:t>ore </a:t>
            </a:r>
            <a:r>
              <a:rPr lang="en-US" sz="1600" dirty="0"/>
              <a:t>than $150 million in public and private investment </a:t>
            </a:r>
            <a:r>
              <a:rPr lang="en-US" sz="1600" dirty="0" smtClean="0"/>
              <a:t>funds</a:t>
            </a:r>
          </a:p>
          <a:p>
            <a:pPr marL="285750" indent="-285750">
              <a:buFont typeface="Arial"/>
              <a:buChar char="•"/>
            </a:pPr>
            <a:endParaRPr lang="en-US" sz="1600" dirty="0" smtClean="0"/>
          </a:p>
          <a:p>
            <a:pPr marL="285750" indent="-285750">
              <a:buFont typeface="Arial"/>
              <a:buChar char="•"/>
            </a:pPr>
            <a:r>
              <a:rPr lang="en-US" sz="1600" dirty="0"/>
              <a:t>E</a:t>
            </a:r>
            <a:r>
              <a:rPr lang="en-US" sz="1600" dirty="0" smtClean="0"/>
              <a:t>nsures </a:t>
            </a:r>
            <a:r>
              <a:rPr lang="en-US" sz="1600" dirty="0"/>
              <a:t>that America leads in the manufacturing of new products from leading edge innovations in fiber science, commercializing fibers and textiles with extraordinary </a:t>
            </a:r>
            <a:r>
              <a:rPr lang="en-US" sz="1600" dirty="0" smtClean="0"/>
              <a:t>properties</a:t>
            </a:r>
          </a:p>
          <a:p>
            <a:pPr marL="285750" indent="-285750">
              <a:buFont typeface="Arial"/>
              <a:buChar char="•"/>
            </a:pPr>
            <a:endParaRPr lang="en-US" sz="1600" dirty="0" smtClean="0"/>
          </a:p>
          <a:p>
            <a:pPr marL="285750" indent="-285750">
              <a:buFont typeface="Arial"/>
              <a:buChar char="•"/>
            </a:pPr>
            <a:r>
              <a:rPr lang="en-US" sz="1600" dirty="0"/>
              <a:t>T</a:t>
            </a:r>
            <a:r>
              <a:rPr lang="en-US" sz="1600" dirty="0" smtClean="0"/>
              <a:t>o </a:t>
            </a:r>
            <a:r>
              <a:rPr lang="en-US" sz="1600" dirty="0"/>
              <a:t>support an end-to-end innovation ‘ecosystem’ in the U.S. for advanced fibers and textiles </a:t>
            </a:r>
            <a:r>
              <a:rPr lang="en-US" sz="1600" dirty="0" smtClean="0"/>
              <a:t>manufacturing</a:t>
            </a:r>
          </a:p>
          <a:p>
            <a:pPr marL="285750" indent="-285750">
              <a:buFont typeface="Arial"/>
              <a:buChar char="•"/>
            </a:pPr>
            <a:endParaRPr lang="en-US" sz="1600" dirty="0"/>
          </a:p>
          <a:p>
            <a:pPr marL="285750" indent="-285750">
              <a:buFont typeface="Arial"/>
              <a:buChar char="•"/>
            </a:pPr>
            <a:r>
              <a:rPr lang="en-US" sz="1600" dirty="0"/>
              <a:t>This investment drives the application of smart textiles to not only revitalize the domestic textile supply chain, but also creates global export </a:t>
            </a:r>
            <a:r>
              <a:rPr lang="en-US" sz="1600" dirty="0" smtClean="0"/>
              <a:t>opportunities</a:t>
            </a:r>
          </a:p>
        </p:txBody>
      </p:sp>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0" y="1427351"/>
            <a:ext cx="6019800" cy="1583207"/>
          </a:xfrm>
          <a:prstGeom prst="rect">
            <a:avLst/>
          </a:prstGeom>
        </p:spPr>
      </p:pic>
    </p:spTree>
    <p:extLst>
      <p:ext uri="{BB962C8B-B14F-4D97-AF65-F5344CB8AC3E}">
        <p14:creationId xmlns:p14="http://schemas.microsoft.com/office/powerpoint/2010/main" val="32635262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51</a:t>
            </a:fld>
            <a:endParaRPr lang="en-US" altLang="en-US" sz="1400" dirty="0">
              <a:latin typeface="Georgia" pitchFamily="18" charset="0"/>
            </a:endParaRPr>
          </a:p>
        </p:txBody>
      </p:sp>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224" y="1295400"/>
            <a:ext cx="5971552" cy="858922"/>
          </a:xfrm>
          <a:prstGeom prst="rect">
            <a:avLst/>
          </a:prstGeom>
        </p:spPr>
      </p:pic>
      <p:sp>
        <p:nvSpPr>
          <p:cNvPr id="6" name="TextBox 5"/>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4"/>
              </a:rPr>
              <a:t>http://www.grants.gov/web/grants/view-opportunity.html?oppId=276514</a:t>
            </a:r>
            <a:endParaRPr lang="en-US" sz="1200" b="1" i="1" u="sng" dirty="0">
              <a:solidFill>
                <a:schemeClr val="accent2"/>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93793"/>
            <a:ext cx="9144000" cy="3406411"/>
          </a:xfrm>
          <a:prstGeom prst="rect">
            <a:avLst/>
          </a:prstGeom>
        </p:spPr>
      </p:pic>
      <p:sp>
        <p:nvSpPr>
          <p:cNvPr id="8" name="Title 5"/>
          <p:cNvSpPr>
            <a:spLocks noGrp="1"/>
          </p:cNvSpPr>
          <p:nvPr>
            <p:ph type="title"/>
          </p:nvPr>
        </p:nvSpPr>
        <p:spPr>
          <a:xfrm>
            <a:off x="152400" y="152400"/>
            <a:ext cx="7772400" cy="685800"/>
          </a:xfrm>
        </p:spPr>
        <p:txBody>
          <a:bodyPr/>
          <a:lstStyle/>
          <a:p>
            <a:r>
              <a:rPr lang="en-US" b="1" dirty="0" smtClean="0">
                <a:solidFill>
                  <a:schemeClr val="tx2"/>
                </a:solidFill>
              </a:rPr>
              <a:t>Revolutionary Fibers and Textile Manufacturing Innovation Institute Continued</a:t>
            </a:r>
            <a:endParaRPr lang="en-US" sz="1600" b="1" dirty="0">
              <a:solidFill>
                <a:schemeClr val="tx2"/>
              </a:solidFill>
            </a:endParaRPr>
          </a:p>
        </p:txBody>
      </p:sp>
      <p:sp>
        <p:nvSpPr>
          <p:cNvPr id="7" name="Rectangle 6"/>
          <p:cNvSpPr/>
          <p:nvPr/>
        </p:nvSpPr>
        <p:spPr>
          <a:xfrm>
            <a:off x="5867400" y="2362200"/>
            <a:ext cx="3200400" cy="338554"/>
          </a:xfrm>
          <a:prstGeom prst="rect">
            <a:avLst/>
          </a:prstGeom>
        </p:spPr>
        <p:txBody>
          <a:bodyPr wrap="square">
            <a:spAutoFit/>
          </a:bodyPr>
          <a:lstStyle/>
          <a:p>
            <a:r>
              <a:rPr lang="en-US" sz="1600" b="1" dirty="0" smtClean="0"/>
              <a:t>Launch Date:</a:t>
            </a:r>
            <a:r>
              <a:rPr lang="en-US" sz="1600" dirty="0" smtClean="0"/>
              <a:t> December 2015</a:t>
            </a:r>
            <a:endParaRPr lang="en-US" sz="1600" b="1" i="1" dirty="0"/>
          </a:p>
        </p:txBody>
      </p:sp>
    </p:spTree>
    <p:extLst>
      <p:ext uri="{BB962C8B-B14F-4D97-AF65-F5344CB8AC3E}">
        <p14:creationId xmlns:p14="http://schemas.microsoft.com/office/powerpoint/2010/main" val="17692405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52</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Small Business Administration Programs</a:t>
            </a:r>
            <a:endParaRPr lang="en-US" sz="1600" b="1" dirty="0">
              <a:solidFill>
                <a:schemeClr val="tx2"/>
              </a:solidFill>
            </a:endParaRPr>
          </a:p>
        </p:txBody>
      </p:sp>
      <p:sp>
        <p:nvSpPr>
          <p:cNvPr id="6" name="TextBox 5"/>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https://www.sba.gov</a:t>
            </a:r>
            <a:endParaRPr lang="en-US" sz="1200" b="1" i="1" u="sng" dirty="0">
              <a:solidFill>
                <a:schemeClr val="accent2"/>
              </a:solidFill>
            </a:endParaRPr>
          </a:p>
        </p:txBody>
      </p:sp>
      <p:sp>
        <p:nvSpPr>
          <p:cNvPr id="4" name="Rectangle 3"/>
          <p:cNvSpPr/>
          <p:nvPr/>
        </p:nvSpPr>
        <p:spPr>
          <a:xfrm>
            <a:off x="228600" y="3787676"/>
            <a:ext cx="8686800" cy="2308324"/>
          </a:xfrm>
          <a:prstGeom prst="rect">
            <a:avLst/>
          </a:prstGeom>
        </p:spPr>
        <p:txBody>
          <a:bodyPr wrap="square">
            <a:spAutoFit/>
          </a:bodyPr>
          <a:lstStyle/>
          <a:p>
            <a:r>
              <a:rPr lang="en-US" dirty="0"/>
              <a:t>The U.S. Small Business Administration (SBA) was created in 1953 as an independent agency of the federal government to aid, counsel, </a:t>
            </a:r>
            <a:r>
              <a:rPr lang="en-US" dirty="0" smtClean="0"/>
              <a:t>assist, </a:t>
            </a:r>
            <a:r>
              <a:rPr lang="en-US" dirty="0"/>
              <a:t>and protect the interests of small business concerns, to preserve free competitive </a:t>
            </a:r>
            <a:r>
              <a:rPr lang="en-US" dirty="0" smtClean="0"/>
              <a:t>enterprise, to </a:t>
            </a:r>
            <a:r>
              <a:rPr lang="en-US" dirty="0"/>
              <a:t>maintain and strengthen the overall economy of our nation. </a:t>
            </a:r>
            <a:endParaRPr lang="en-US" dirty="0" smtClean="0"/>
          </a:p>
          <a:p>
            <a:endParaRPr lang="en-US" dirty="0"/>
          </a:p>
          <a:p>
            <a:r>
              <a:rPr lang="en-US" dirty="0"/>
              <a:t>Through an extensive network of field offices and partnerships with public and private organizations, SBA delivers its services to people throughout the United States, Puerto Rico, the U. S. Virgin Islands and Guam.</a:t>
            </a:r>
          </a:p>
        </p:txBody>
      </p:sp>
      <p:pic>
        <p:nvPicPr>
          <p:cNvPr id="7" name="Picture 6" descr="Screen Shot 2015-09-27 at 11.06.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1219200"/>
            <a:ext cx="5867400" cy="2494579"/>
          </a:xfrm>
          <a:prstGeom prst="rect">
            <a:avLst/>
          </a:prstGeom>
        </p:spPr>
      </p:pic>
    </p:spTree>
    <p:extLst>
      <p:ext uri="{BB962C8B-B14F-4D97-AF65-F5344CB8AC3E}">
        <p14:creationId xmlns:p14="http://schemas.microsoft.com/office/powerpoint/2010/main" val="19313934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53</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Small Business Administration Programs</a:t>
            </a:r>
            <a:endParaRPr lang="en-US" sz="1600" b="1" dirty="0">
              <a:solidFill>
                <a:schemeClr val="tx2"/>
              </a:solidFill>
            </a:endParaRPr>
          </a:p>
        </p:txBody>
      </p:sp>
      <p:sp>
        <p:nvSpPr>
          <p:cNvPr id="6" name="TextBox 5"/>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http://americassbdc.org</a:t>
            </a:r>
            <a:endParaRPr lang="en-US" sz="1200" b="1" i="1" u="sng" dirty="0">
              <a:solidFill>
                <a:schemeClr val="accent2"/>
              </a:solidFill>
            </a:endParaRPr>
          </a:p>
        </p:txBody>
      </p:sp>
      <p:sp>
        <p:nvSpPr>
          <p:cNvPr id="4" name="Rectangle 3"/>
          <p:cNvSpPr/>
          <p:nvPr/>
        </p:nvSpPr>
        <p:spPr>
          <a:xfrm>
            <a:off x="228600" y="2679680"/>
            <a:ext cx="8686800" cy="3416320"/>
          </a:xfrm>
          <a:prstGeom prst="rect">
            <a:avLst/>
          </a:prstGeom>
        </p:spPr>
        <p:txBody>
          <a:bodyPr wrap="square">
            <a:spAutoFit/>
          </a:bodyPr>
          <a:lstStyle/>
          <a:p>
            <a:r>
              <a:rPr lang="en-US" dirty="0"/>
              <a:t>America’s SBDC represents America’s nationwide network of Small Business Development Centers (SBDCs</a:t>
            </a:r>
            <a:r>
              <a:rPr lang="en-US" dirty="0" smtClean="0"/>
              <a:t>).</a:t>
            </a:r>
          </a:p>
          <a:p>
            <a:endParaRPr lang="en-US" dirty="0" smtClean="0"/>
          </a:p>
          <a:p>
            <a:r>
              <a:rPr lang="en-US" dirty="0"/>
              <a:t>The mission of America’s nationwide network of SBDCs is to help new entrepreneurs realize the dream of business ownership, and to assist existing businesses to remain competitive in the complex marketplace of an ever-changing global economy</a:t>
            </a:r>
            <a:r>
              <a:rPr lang="en-US" dirty="0" smtClean="0"/>
              <a:t>.</a:t>
            </a:r>
          </a:p>
          <a:p>
            <a:endParaRPr lang="en-US" dirty="0"/>
          </a:p>
          <a:p>
            <a:r>
              <a:rPr lang="en-US" dirty="0"/>
              <a:t>Hosted by leading universities, colleges and state economic development agencies, and funded in part by the United States Congress through a partnership with the U.S. Small Business Administration, nearly 1,000 service centers are available to provide no-cost business consulting and low-cost training.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3833" y="1143000"/>
            <a:ext cx="3336335" cy="1453669"/>
          </a:xfrm>
          <a:prstGeom prst="rect">
            <a:avLst/>
          </a:prstGeom>
        </p:spPr>
      </p:pic>
    </p:spTree>
    <p:extLst>
      <p:ext uri="{BB962C8B-B14F-4D97-AF65-F5344CB8AC3E}">
        <p14:creationId xmlns:p14="http://schemas.microsoft.com/office/powerpoint/2010/main" val="4253199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54</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Small Business Administration Programs</a:t>
            </a:r>
            <a:endParaRPr lang="en-US" sz="1600" b="1" dirty="0">
              <a:solidFill>
                <a:schemeClr val="tx2"/>
              </a:solidFill>
            </a:endParaRPr>
          </a:p>
        </p:txBody>
      </p:sp>
      <p:sp>
        <p:nvSpPr>
          <p:cNvPr id="6" name="TextBox 5"/>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http://americassbdc.org</a:t>
            </a:r>
            <a:endParaRPr lang="en-US" sz="1200" b="1" i="1" u="sng" dirty="0">
              <a:solidFill>
                <a:schemeClr val="accent2"/>
              </a:solidFill>
            </a:endParaRPr>
          </a:p>
        </p:txBody>
      </p:sp>
      <p:sp>
        <p:nvSpPr>
          <p:cNvPr id="4" name="Rectangle 3"/>
          <p:cNvSpPr/>
          <p:nvPr/>
        </p:nvSpPr>
        <p:spPr>
          <a:xfrm>
            <a:off x="5181600" y="1981200"/>
            <a:ext cx="3810000" cy="4062651"/>
          </a:xfrm>
          <a:prstGeom prst="rect">
            <a:avLst/>
          </a:prstGeom>
        </p:spPr>
        <p:txBody>
          <a:bodyPr wrap="square">
            <a:spAutoFit/>
          </a:bodyPr>
          <a:lstStyle/>
          <a:p>
            <a:r>
              <a:rPr lang="en-US" dirty="0"/>
              <a:t>Small business owners and aspiring entrepreneurs can go to their local SBDCs for FREE face-to-face business consulting and at-cost training, on topics including</a:t>
            </a:r>
            <a:r>
              <a:rPr lang="en-US" dirty="0" smtClean="0"/>
              <a:t>:</a:t>
            </a:r>
          </a:p>
          <a:p>
            <a:endParaRPr lang="en-US" dirty="0"/>
          </a:p>
          <a:p>
            <a:pPr>
              <a:lnSpc>
                <a:spcPct val="140000"/>
              </a:lnSpc>
            </a:pPr>
            <a:r>
              <a:rPr lang="en-US" b="1" dirty="0"/>
              <a:t>•</a:t>
            </a:r>
            <a:r>
              <a:rPr lang="en-US" dirty="0"/>
              <a:t>  Writing business plans</a:t>
            </a:r>
          </a:p>
          <a:p>
            <a:pPr>
              <a:lnSpc>
                <a:spcPct val="140000"/>
              </a:lnSpc>
            </a:pPr>
            <a:r>
              <a:rPr lang="en-US" b="1" dirty="0"/>
              <a:t>•</a:t>
            </a:r>
            <a:r>
              <a:rPr lang="en-US" dirty="0"/>
              <a:t>  Accessing capital</a:t>
            </a:r>
          </a:p>
          <a:p>
            <a:pPr>
              <a:lnSpc>
                <a:spcPct val="140000"/>
              </a:lnSpc>
            </a:pPr>
            <a:r>
              <a:rPr lang="en-US" b="1" dirty="0"/>
              <a:t>•</a:t>
            </a:r>
            <a:r>
              <a:rPr lang="en-US" dirty="0"/>
              <a:t>  Marketing</a:t>
            </a:r>
          </a:p>
          <a:p>
            <a:pPr>
              <a:lnSpc>
                <a:spcPct val="140000"/>
              </a:lnSpc>
            </a:pPr>
            <a:r>
              <a:rPr lang="en-US" b="1" dirty="0"/>
              <a:t>•</a:t>
            </a:r>
            <a:r>
              <a:rPr lang="en-US" dirty="0"/>
              <a:t>  Regulatory compliance</a:t>
            </a:r>
          </a:p>
          <a:p>
            <a:pPr>
              <a:lnSpc>
                <a:spcPct val="140000"/>
              </a:lnSpc>
            </a:pPr>
            <a:r>
              <a:rPr lang="en-US" b="1" dirty="0"/>
              <a:t>•</a:t>
            </a:r>
            <a:r>
              <a:rPr lang="en-US" dirty="0"/>
              <a:t>  Technology development</a:t>
            </a:r>
          </a:p>
          <a:p>
            <a:pPr>
              <a:lnSpc>
                <a:spcPct val="140000"/>
              </a:lnSpc>
            </a:pPr>
            <a:r>
              <a:rPr lang="en-US" b="1" dirty="0"/>
              <a:t>•</a:t>
            </a:r>
            <a:r>
              <a:rPr lang="en-US" dirty="0"/>
              <a:t>  International trade</a:t>
            </a:r>
          </a:p>
        </p:txBody>
      </p:sp>
      <p:pic>
        <p:nvPicPr>
          <p:cNvPr id="2" name="Picture 1" descr="about-us-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0"/>
            <a:ext cx="4927600" cy="4927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838200"/>
            <a:ext cx="1892538" cy="824595"/>
          </a:xfrm>
          <a:prstGeom prst="rect">
            <a:avLst/>
          </a:prstGeom>
        </p:spPr>
      </p:pic>
    </p:spTree>
    <p:extLst>
      <p:ext uri="{BB962C8B-B14F-4D97-AF65-F5344CB8AC3E}">
        <p14:creationId xmlns:p14="http://schemas.microsoft.com/office/powerpoint/2010/main" val="12327549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55</a:t>
            </a:fld>
            <a:endParaRPr lang="en-US" altLang="en-US" sz="1400" dirty="0">
              <a:latin typeface="Georgia" pitchFamily="18" charset="0"/>
            </a:endParaRPr>
          </a:p>
        </p:txBody>
      </p:sp>
      <p:sp>
        <p:nvSpPr>
          <p:cNvPr id="12" name="Title 5"/>
          <p:cNvSpPr>
            <a:spLocks noGrp="1"/>
          </p:cNvSpPr>
          <p:nvPr>
            <p:ph type="title"/>
          </p:nvPr>
        </p:nvSpPr>
        <p:spPr>
          <a:xfrm>
            <a:off x="152400" y="152400"/>
            <a:ext cx="7239000" cy="685800"/>
          </a:xfrm>
        </p:spPr>
        <p:txBody>
          <a:bodyPr/>
          <a:lstStyle/>
          <a:p>
            <a:r>
              <a:rPr lang="en-US" b="1" dirty="0" smtClean="0">
                <a:solidFill>
                  <a:schemeClr val="tx2"/>
                </a:solidFill>
              </a:rPr>
              <a:t>Small Business Administration Programs</a:t>
            </a:r>
            <a:endParaRPr lang="en-US" sz="1600" b="1" dirty="0">
              <a:solidFill>
                <a:schemeClr val="tx2"/>
              </a:solidFill>
            </a:endParaRPr>
          </a:p>
        </p:txBody>
      </p:sp>
      <p:sp>
        <p:nvSpPr>
          <p:cNvPr id="4" name="Rectangle 3"/>
          <p:cNvSpPr/>
          <p:nvPr/>
        </p:nvSpPr>
        <p:spPr>
          <a:xfrm>
            <a:off x="381000" y="1752600"/>
            <a:ext cx="4343400" cy="4238085"/>
          </a:xfrm>
          <a:prstGeom prst="rect">
            <a:avLst/>
          </a:prstGeom>
        </p:spPr>
        <p:txBody>
          <a:bodyPr wrap="square">
            <a:spAutoFit/>
          </a:bodyPr>
          <a:lstStyle/>
          <a:p>
            <a:r>
              <a:rPr lang="en-US" dirty="0"/>
              <a:t>SBDCs provide services through professional business advisors such as</a:t>
            </a:r>
            <a:r>
              <a:rPr lang="en-US" dirty="0" smtClean="0"/>
              <a:t>:</a:t>
            </a:r>
          </a:p>
          <a:p>
            <a:r>
              <a:rPr lang="en-US" dirty="0" smtClean="0"/>
              <a:t> </a:t>
            </a:r>
          </a:p>
          <a:p>
            <a:pPr marL="285750" indent="-285750">
              <a:lnSpc>
                <a:spcPct val="120000"/>
              </a:lnSpc>
              <a:buFont typeface="Arial"/>
              <a:buChar char="•"/>
            </a:pPr>
            <a:r>
              <a:rPr lang="en-US" dirty="0"/>
              <a:t>D</a:t>
            </a:r>
            <a:r>
              <a:rPr lang="en-US" dirty="0" smtClean="0"/>
              <a:t>evelopment </a:t>
            </a:r>
            <a:r>
              <a:rPr lang="en-US" dirty="0"/>
              <a:t>of business </a:t>
            </a:r>
            <a:r>
              <a:rPr lang="en-US" dirty="0" smtClean="0"/>
              <a:t>plans</a:t>
            </a:r>
          </a:p>
          <a:p>
            <a:pPr marL="285750" indent="-285750">
              <a:lnSpc>
                <a:spcPct val="120000"/>
              </a:lnSpc>
              <a:buFont typeface="Arial"/>
              <a:buChar char="•"/>
            </a:pPr>
            <a:r>
              <a:rPr lang="en-US" dirty="0"/>
              <a:t>M</a:t>
            </a:r>
            <a:r>
              <a:rPr lang="en-US" dirty="0" smtClean="0"/>
              <a:t>anufacturing </a:t>
            </a:r>
            <a:r>
              <a:rPr lang="en-US" dirty="0" smtClean="0"/>
              <a:t>assistance</a:t>
            </a:r>
          </a:p>
          <a:p>
            <a:pPr marL="285750" indent="-285750">
              <a:lnSpc>
                <a:spcPct val="120000"/>
              </a:lnSpc>
              <a:buFont typeface="Arial"/>
              <a:buChar char="•"/>
            </a:pPr>
            <a:r>
              <a:rPr lang="en-US" dirty="0"/>
              <a:t>F</a:t>
            </a:r>
            <a:r>
              <a:rPr lang="en-US" dirty="0" smtClean="0"/>
              <a:t>inancial </a:t>
            </a:r>
            <a:r>
              <a:rPr lang="en-US" dirty="0"/>
              <a:t>packaging and lending </a:t>
            </a:r>
            <a:r>
              <a:rPr lang="en-US" dirty="0" smtClean="0"/>
              <a:t>assistance</a:t>
            </a:r>
          </a:p>
          <a:p>
            <a:pPr marL="285750" indent="-285750">
              <a:lnSpc>
                <a:spcPct val="120000"/>
              </a:lnSpc>
              <a:buFont typeface="Arial"/>
              <a:buChar char="•"/>
            </a:pPr>
            <a:r>
              <a:rPr lang="en-US" dirty="0" smtClean="0"/>
              <a:t>E</a:t>
            </a:r>
            <a:r>
              <a:rPr lang="en-US" dirty="0" smtClean="0"/>
              <a:t>xporting </a:t>
            </a:r>
            <a:r>
              <a:rPr lang="en-US" dirty="0"/>
              <a:t>and importing </a:t>
            </a:r>
            <a:r>
              <a:rPr lang="en-US" dirty="0" smtClean="0"/>
              <a:t>support</a:t>
            </a:r>
            <a:endParaRPr lang="en-US" dirty="0"/>
          </a:p>
          <a:p>
            <a:pPr marL="285750" indent="-285750">
              <a:lnSpc>
                <a:spcPct val="120000"/>
              </a:lnSpc>
              <a:buFont typeface="Arial"/>
              <a:buChar char="•"/>
            </a:pPr>
            <a:r>
              <a:rPr lang="en-US" dirty="0"/>
              <a:t>D</a:t>
            </a:r>
            <a:r>
              <a:rPr lang="en-US" dirty="0" smtClean="0"/>
              <a:t>isaster </a:t>
            </a:r>
            <a:r>
              <a:rPr lang="en-US" dirty="0"/>
              <a:t>recovery </a:t>
            </a:r>
            <a:r>
              <a:rPr lang="en-US" dirty="0" smtClean="0"/>
              <a:t>assistance</a:t>
            </a:r>
            <a:endParaRPr lang="en-US" dirty="0"/>
          </a:p>
          <a:p>
            <a:pPr marL="285750" indent="-285750">
              <a:lnSpc>
                <a:spcPct val="120000"/>
              </a:lnSpc>
              <a:buFont typeface="Arial"/>
              <a:buChar char="•"/>
            </a:pPr>
            <a:r>
              <a:rPr lang="en-US" dirty="0"/>
              <a:t>P</a:t>
            </a:r>
            <a:r>
              <a:rPr lang="en-US" dirty="0" smtClean="0"/>
              <a:t>rocurement </a:t>
            </a:r>
            <a:r>
              <a:rPr lang="en-US" dirty="0"/>
              <a:t>and contracting </a:t>
            </a:r>
            <a:r>
              <a:rPr lang="en-US" dirty="0" smtClean="0"/>
              <a:t>aid</a:t>
            </a:r>
            <a:endParaRPr lang="en-US" dirty="0"/>
          </a:p>
          <a:p>
            <a:pPr marL="285750" indent="-285750">
              <a:lnSpc>
                <a:spcPct val="120000"/>
              </a:lnSpc>
              <a:buFont typeface="Arial"/>
              <a:buChar char="•"/>
            </a:pPr>
            <a:r>
              <a:rPr lang="en-US" dirty="0"/>
              <a:t>M</a:t>
            </a:r>
            <a:r>
              <a:rPr lang="en-US" dirty="0" smtClean="0"/>
              <a:t>arket </a:t>
            </a:r>
            <a:r>
              <a:rPr lang="en-US" dirty="0"/>
              <a:t>research </a:t>
            </a:r>
            <a:r>
              <a:rPr lang="en-US" dirty="0" smtClean="0"/>
              <a:t>services</a:t>
            </a:r>
            <a:endParaRPr lang="en-US" dirty="0"/>
          </a:p>
          <a:p>
            <a:pPr marL="285750" indent="-285750">
              <a:lnSpc>
                <a:spcPct val="120000"/>
              </a:lnSpc>
              <a:buFont typeface="Arial"/>
              <a:buChar char="•"/>
            </a:pPr>
            <a:r>
              <a:rPr lang="en-US" dirty="0"/>
              <a:t>A</a:t>
            </a:r>
            <a:r>
              <a:rPr lang="en-US" dirty="0" smtClean="0"/>
              <a:t>id </a:t>
            </a:r>
            <a:r>
              <a:rPr lang="en-US" dirty="0"/>
              <a:t>to 8(a) firms in all </a:t>
            </a:r>
            <a:r>
              <a:rPr lang="en-US" dirty="0" smtClean="0"/>
              <a:t>stages</a:t>
            </a:r>
          </a:p>
          <a:p>
            <a:pPr marL="285750" indent="-285750">
              <a:lnSpc>
                <a:spcPct val="120000"/>
              </a:lnSpc>
              <a:buFont typeface="Arial"/>
              <a:buChar char="•"/>
            </a:pPr>
            <a:r>
              <a:rPr lang="en-US" dirty="0"/>
              <a:t>H</a:t>
            </a:r>
            <a:r>
              <a:rPr lang="en-US" dirty="0" smtClean="0"/>
              <a:t>ealthcare </a:t>
            </a:r>
            <a:r>
              <a:rPr lang="en-US" dirty="0"/>
              <a:t>information. </a:t>
            </a:r>
          </a:p>
        </p:txBody>
      </p:sp>
      <p:pic>
        <p:nvPicPr>
          <p:cNvPr id="2" name="Picture 1" descr="about-us-8.png"/>
          <p:cNvPicPr>
            <a:picLocks noChangeAspect="1"/>
          </p:cNvPicPr>
          <p:nvPr/>
        </p:nvPicPr>
        <p:blipFill>
          <a:blip r:embed="rId2">
            <a:alphaModFix amt="15000"/>
            <a:extLst>
              <a:ext uri="{BEBA8EAE-BF5A-486C-A8C5-ECC9F3942E4B}">
                <a14:imgProps xmlns:a14="http://schemas.microsoft.com/office/drawing/2010/main">
                  <a14:imgLayer r:embed="rId3">
                    <a14:imgEffect>
                      <a14:sharpenSoften amount="-91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2400" y="1547492"/>
            <a:ext cx="4927600" cy="4814500"/>
          </a:xfrm>
          <a:prstGeom prst="rect">
            <a:avLst/>
          </a:prstGeom>
        </p:spPr>
      </p:pic>
      <p:sp>
        <p:nvSpPr>
          <p:cNvPr id="11" name="TextBox 10"/>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4"/>
              </a:rPr>
              <a:t>https://www.sba.gov/tools/local-assistance/sbdc</a:t>
            </a:r>
            <a:endParaRPr lang="en-US" sz="1200" b="1" i="1" u="sng" dirty="0">
              <a:solidFill>
                <a:schemeClr val="accent2"/>
              </a:solidFill>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838200"/>
            <a:ext cx="1892538" cy="824595"/>
          </a:xfrm>
          <a:prstGeom prst="rect">
            <a:avLst/>
          </a:prstGeom>
        </p:spPr>
      </p:pic>
      <p:sp>
        <p:nvSpPr>
          <p:cNvPr id="8" name="Rectangle 7"/>
          <p:cNvSpPr/>
          <p:nvPr/>
        </p:nvSpPr>
        <p:spPr>
          <a:xfrm>
            <a:off x="4800600" y="1752600"/>
            <a:ext cx="4343400" cy="4404284"/>
          </a:xfrm>
          <a:prstGeom prst="rect">
            <a:avLst/>
          </a:prstGeom>
        </p:spPr>
        <p:txBody>
          <a:bodyPr wrap="square">
            <a:spAutoFit/>
          </a:bodyPr>
          <a:lstStyle/>
          <a:p>
            <a:pPr>
              <a:lnSpc>
                <a:spcPct val="120000"/>
              </a:lnSpc>
            </a:pPr>
            <a:r>
              <a:rPr lang="en-US" dirty="0" smtClean="0">
                <a:solidFill>
                  <a:srgbClr val="0070C0"/>
                </a:solidFill>
              </a:rPr>
              <a:t>SBDCs </a:t>
            </a:r>
            <a:r>
              <a:rPr lang="en-US" dirty="0">
                <a:solidFill>
                  <a:srgbClr val="0070C0"/>
                </a:solidFill>
              </a:rPr>
              <a:t>serve all populations, including</a:t>
            </a:r>
            <a:r>
              <a:rPr lang="en-US" dirty="0" smtClean="0">
                <a:solidFill>
                  <a:srgbClr val="0070C0"/>
                </a:solidFill>
              </a:rPr>
              <a:t>:</a:t>
            </a:r>
          </a:p>
          <a:p>
            <a:pPr marL="285750" indent="-285750">
              <a:lnSpc>
                <a:spcPct val="120000"/>
              </a:lnSpc>
              <a:buFont typeface="Arial"/>
              <a:buChar char="•"/>
            </a:pPr>
            <a:r>
              <a:rPr lang="en-US" dirty="0" smtClean="0">
                <a:solidFill>
                  <a:srgbClr val="0070C0"/>
                </a:solidFill>
              </a:rPr>
              <a:t>minorities</a:t>
            </a:r>
          </a:p>
          <a:p>
            <a:pPr marL="285750" indent="-285750">
              <a:lnSpc>
                <a:spcPct val="120000"/>
              </a:lnSpc>
              <a:buFont typeface="Arial"/>
              <a:buChar char="•"/>
            </a:pPr>
            <a:r>
              <a:rPr lang="en-US" dirty="0" smtClean="0">
                <a:solidFill>
                  <a:srgbClr val="0070C0"/>
                </a:solidFill>
              </a:rPr>
              <a:t>women</a:t>
            </a:r>
          </a:p>
          <a:p>
            <a:pPr marL="285750" indent="-285750">
              <a:lnSpc>
                <a:spcPct val="120000"/>
              </a:lnSpc>
              <a:buFont typeface="Arial"/>
              <a:buChar char="•"/>
            </a:pPr>
            <a:r>
              <a:rPr lang="en-US" dirty="0" smtClean="0">
                <a:solidFill>
                  <a:srgbClr val="0070C0"/>
                </a:solidFill>
              </a:rPr>
              <a:t>veterans</a:t>
            </a:r>
          </a:p>
          <a:p>
            <a:pPr marL="742950" lvl="1" indent="-285750">
              <a:lnSpc>
                <a:spcPct val="120000"/>
              </a:lnSpc>
              <a:buFont typeface="Arial"/>
              <a:buChar char="•"/>
            </a:pPr>
            <a:r>
              <a:rPr lang="en-US" dirty="0" smtClean="0">
                <a:solidFill>
                  <a:srgbClr val="0070C0"/>
                </a:solidFill>
              </a:rPr>
              <a:t>reservists</a:t>
            </a:r>
          </a:p>
          <a:p>
            <a:pPr marL="742950" lvl="1" indent="-285750">
              <a:lnSpc>
                <a:spcPct val="120000"/>
              </a:lnSpc>
              <a:buFont typeface="Arial"/>
              <a:buChar char="•"/>
            </a:pPr>
            <a:r>
              <a:rPr lang="en-US" dirty="0" smtClean="0">
                <a:solidFill>
                  <a:srgbClr val="0070C0"/>
                </a:solidFill>
              </a:rPr>
              <a:t>active duty</a:t>
            </a:r>
            <a:endParaRPr lang="en-US" dirty="0">
              <a:solidFill>
                <a:srgbClr val="0070C0"/>
              </a:solidFill>
            </a:endParaRPr>
          </a:p>
          <a:p>
            <a:pPr marL="742950" lvl="1" indent="-285750">
              <a:lnSpc>
                <a:spcPct val="120000"/>
              </a:lnSpc>
              <a:buFont typeface="Arial"/>
              <a:buChar char="•"/>
            </a:pPr>
            <a:r>
              <a:rPr lang="en-US" dirty="0" smtClean="0">
                <a:solidFill>
                  <a:srgbClr val="0070C0"/>
                </a:solidFill>
              </a:rPr>
              <a:t>personnel with disabilities</a:t>
            </a:r>
          </a:p>
          <a:p>
            <a:pPr marL="742950" lvl="1" indent="-285750">
              <a:lnSpc>
                <a:spcPct val="120000"/>
              </a:lnSpc>
              <a:buFont typeface="Arial"/>
              <a:buChar char="•"/>
            </a:pPr>
            <a:r>
              <a:rPr lang="en-US" dirty="0" smtClean="0">
                <a:solidFill>
                  <a:srgbClr val="0070C0"/>
                </a:solidFill>
              </a:rPr>
              <a:t>and </a:t>
            </a:r>
            <a:r>
              <a:rPr lang="en-US" dirty="0">
                <a:solidFill>
                  <a:srgbClr val="0070C0"/>
                </a:solidFill>
              </a:rPr>
              <a:t>those returning from </a:t>
            </a:r>
            <a:r>
              <a:rPr lang="en-US" dirty="0" smtClean="0">
                <a:solidFill>
                  <a:srgbClr val="0070C0"/>
                </a:solidFill>
              </a:rPr>
              <a:t>deployment</a:t>
            </a:r>
            <a:endParaRPr lang="en-US" dirty="0">
              <a:solidFill>
                <a:srgbClr val="0070C0"/>
              </a:solidFill>
            </a:endParaRPr>
          </a:p>
          <a:p>
            <a:pPr marL="285750" indent="-285750">
              <a:lnSpc>
                <a:spcPct val="120000"/>
              </a:lnSpc>
              <a:buFont typeface="Arial"/>
              <a:buChar char="•"/>
            </a:pPr>
            <a:r>
              <a:rPr lang="en-US" dirty="0" smtClean="0">
                <a:solidFill>
                  <a:srgbClr val="0070C0"/>
                </a:solidFill>
              </a:rPr>
              <a:t>people </a:t>
            </a:r>
            <a:r>
              <a:rPr lang="en-US" dirty="0">
                <a:solidFill>
                  <a:srgbClr val="0070C0"/>
                </a:solidFill>
              </a:rPr>
              <a:t>with </a:t>
            </a:r>
            <a:r>
              <a:rPr lang="en-US" dirty="0" smtClean="0">
                <a:solidFill>
                  <a:srgbClr val="0070C0"/>
                </a:solidFill>
              </a:rPr>
              <a:t>disabilities</a:t>
            </a:r>
            <a:endParaRPr lang="en-US" dirty="0">
              <a:solidFill>
                <a:srgbClr val="0070C0"/>
              </a:solidFill>
            </a:endParaRPr>
          </a:p>
          <a:p>
            <a:pPr marL="285750" indent="-285750">
              <a:lnSpc>
                <a:spcPct val="120000"/>
              </a:lnSpc>
              <a:buFont typeface="Arial"/>
              <a:buChar char="•"/>
            </a:pPr>
            <a:r>
              <a:rPr lang="en-US" dirty="0" smtClean="0">
                <a:solidFill>
                  <a:srgbClr val="0070C0"/>
                </a:solidFill>
              </a:rPr>
              <a:t>youth </a:t>
            </a:r>
            <a:r>
              <a:rPr lang="en-US" dirty="0">
                <a:solidFill>
                  <a:srgbClr val="0070C0"/>
                </a:solidFill>
              </a:rPr>
              <a:t>and encore </a:t>
            </a:r>
            <a:r>
              <a:rPr lang="en-US" dirty="0" smtClean="0">
                <a:solidFill>
                  <a:srgbClr val="0070C0"/>
                </a:solidFill>
              </a:rPr>
              <a:t>entrepreneurs</a:t>
            </a:r>
            <a:endParaRPr lang="en-US" dirty="0">
              <a:solidFill>
                <a:srgbClr val="0070C0"/>
              </a:solidFill>
            </a:endParaRPr>
          </a:p>
          <a:p>
            <a:pPr marL="285750" indent="-285750">
              <a:lnSpc>
                <a:spcPct val="120000"/>
              </a:lnSpc>
              <a:buFont typeface="Arial"/>
              <a:buChar char="•"/>
            </a:pPr>
            <a:r>
              <a:rPr lang="en-US" dirty="0" smtClean="0">
                <a:solidFill>
                  <a:srgbClr val="0070C0"/>
                </a:solidFill>
              </a:rPr>
              <a:t>individuals </a:t>
            </a:r>
            <a:r>
              <a:rPr lang="en-US" dirty="0">
                <a:solidFill>
                  <a:srgbClr val="0070C0"/>
                </a:solidFill>
              </a:rPr>
              <a:t>in low and moderate income urban and rural </a:t>
            </a:r>
            <a:r>
              <a:rPr lang="en-US" dirty="0" smtClean="0">
                <a:solidFill>
                  <a:srgbClr val="0070C0"/>
                </a:solidFill>
              </a:rPr>
              <a:t>areas </a:t>
            </a:r>
            <a:endParaRPr lang="en-US" dirty="0">
              <a:solidFill>
                <a:srgbClr val="0070C0"/>
              </a:solidFill>
            </a:endParaRPr>
          </a:p>
        </p:txBody>
      </p:sp>
    </p:spTree>
    <p:extLst>
      <p:ext uri="{BB962C8B-B14F-4D97-AF65-F5344CB8AC3E}">
        <p14:creationId xmlns:p14="http://schemas.microsoft.com/office/powerpoint/2010/main" val="10928296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05000"/>
            <a:ext cx="8001000" cy="2208676"/>
          </a:xfrm>
        </p:spPr>
        <p:txBody>
          <a:bodyPr/>
          <a:lstStyle/>
          <a:p>
            <a:r>
              <a:rPr lang="en-US" dirty="0"/>
              <a:t>SCORE is a nonprofit association dedicated to helping small businesses get off the ground, grow and achieve their goals through education and mentorship. We have been doing this for over fifty years</a:t>
            </a:r>
            <a:r>
              <a:rPr lang="en-US" dirty="0" smtClean="0"/>
              <a:t>.</a:t>
            </a:r>
          </a:p>
          <a:p>
            <a:endParaRPr lang="en-US" dirty="0"/>
          </a:p>
          <a:p>
            <a:r>
              <a:rPr lang="en-US" dirty="0" smtClean="0"/>
              <a:t>Because SCORE is supported </a:t>
            </a:r>
            <a:r>
              <a:rPr lang="en-US" dirty="0"/>
              <a:t>by the U.S. Small Business Administration (</a:t>
            </a:r>
            <a:r>
              <a:rPr lang="en-US" dirty="0" smtClean="0"/>
              <a:t>SBA) with a network </a:t>
            </a:r>
            <a:r>
              <a:rPr lang="en-US" dirty="0"/>
              <a:t>of 11,000+ volunteers, </a:t>
            </a:r>
            <a:r>
              <a:rPr lang="en-US" dirty="0" smtClean="0"/>
              <a:t>services are delivered at </a:t>
            </a:r>
            <a:r>
              <a:rPr lang="en-US" dirty="0"/>
              <a:t>no charge or at very low cost.</a:t>
            </a:r>
            <a:endParaRPr lang="en-US" sz="1600" dirty="0"/>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56</a:t>
            </a:fld>
            <a:endParaRPr lang="en-US" altLang="en-US" sz="1400" dirty="0">
              <a:latin typeface="Georgia" pitchFamily="18" charset="0"/>
            </a:endParaRPr>
          </a:p>
        </p:txBody>
      </p:sp>
      <p:sp>
        <p:nvSpPr>
          <p:cNvPr id="7" name="Title 5"/>
          <p:cNvSpPr>
            <a:spLocks noGrp="1"/>
          </p:cNvSpPr>
          <p:nvPr>
            <p:ph type="title"/>
          </p:nvPr>
        </p:nvSpPr>
        <p:spPr>
          <a:xfrm>
            <a:off x="152400" y="152400"/>
            <a:ext cx="7239000" cy="685800"/>
          </a:xfrm>
        </p:spPr>
        <p:txBody>
          <a:bodyPr/>
          <a:lstStyle/>
          <a:p>
            <a:r>
              <a:rPr lang="en-US" b="1" dirty="0" smtClean="0">
                <a:solidFill>
                  <a:schemeClr val="tx2"/>
                </a:solidFill>
              </a:rPr>
              <a:t>SCORE</a:t>
            </a:r>
            <a:endParaRPr lang="en-US" sz="1600" b="1" dirty="0">
              <a:solidFill>
                <a:schemeClr val="tx2"/>
              </a:solidFill>
            </a:endParaRPr>
          </a:p>
        </p:txBody>
      </p:sp>
      <p:sp>
        <p:nvSpPr>
          <p:cNvPr id="10" name="TextBox 9"/>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https://www.score.org</a:t>
            </a:r>
            <a:endParaRPr lang="en-US" sz="1200" b="1" i="1" u="sng" dirty="0">
              <a:solidFill>
                <a:schemeClr val="accent2"/>
              </a:solidFill>
            </a:endParaRPr>
          </a:p>
        </p:txBody>
      </p:sp>
      <p:pic>
        <p:nvPicPr>
          <p:cNvPr id="5" name="Picture 4" descr="sco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762000"/>
            <a:ext cx="2933700" cy="1181100"/>
          </a:xfrm>
          <a:prstGeom prst="rect">
            <a:avLst/>
          </a:prstGeom>
        </p:spPr>
      </p:pic>
      <p:pic>
        <p:nvPicPr>
          <p:cNvPr id="6" name="Picture 5" descr="Screen Shot 2015-09-27 at 3.08.0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4113676"/>
            <a:ext cx="7772400" cy="2109324"/>
          </a:xfrm>
          <a:prstGeom prst="rect">
            <a:avLst/>
          </a:prstGeom>
        </p:spPr>
      </p:pic>
    </p:spTree>
    <p:extLst>
      <p:ext uri="{BB962C8B-B14F-4D97-AF65-F5344CB8AC3E}">
        <p14:creationId xmlns:p14="http://schemas.microsoft.com/office/powerpoint/2010/main" val="39581467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57</a:t>
            </a:fld>
            <a:endParaRPr lang="en-US" altLang="en-US" sz="1400" dirty="0">
              <a:latin typeface="Georgia" pitchFamily="18" charset="0"/>
            </a:endParaRPr>
          </a:p>
        </p:txBody>
      </p:sp>
      <p:sp>
        <p:nvSpPr>
          <p:cNvPr id="7" name="Title 5"/>
          <p:cNvSpPr>
            <a:spLocks noGrp="1"/>
          </p:cNvSpPr>
          <p:nvPr>
            <p:ph type="title"/>
          </p:nvPr>
        </p:nvSpPr>
        <p:spPr>
          <a:xfrm>
            <a:off x="152400" y="152400"/>
            <a:ext cx="7239000" cy="685800"/>
          </a:xfrm>
        </p:spPr>
        <p:txBody>
          <a:bodyPr/>
          <a:lstStyle/>
          <a:p>
            <a:r>
              <a:rPr lang="en-US" b="1" dirty="0" smtClean="0">
                <a:solidFill>
                  <a:schemeClr val="tx2"/>
                </a:solidFill>
              </a:rPr>
              <a:t>SCORE</a:t>
            </a:r>
            <a:endParaRPr lang="en-US" sz="1600" b="1" dirty="0">
              <a:solidFill>
                <a:schemeClr val="tx2"/>
              </a:solidFill>
            </a:endParaRPr>
          </a:p>
        </p:txBody>
      </p:sp>
      <p:sp>
        <p:nvSpPr>
          <p:cNvPr id="10" name="TextBox 9"/>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https://www.score.org</a:t>
            </a:r>
            <a:endParaRPr lang="en-US" sz="1200" b="1" i="1" u="sng" dirty="0">
              <a:solidFill>
                <a:schemeClr val="accent2"/>
              </a:solidFill>
            </a:endParaRPr>
          </a:p>
        </p:txBody>
      </p:sp>
      <p:pic>
        <p:nvPicPr>
          <p:cNvPr id="5" name="Picture 4" descr="sco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762000"/>
            <a:ext cx="2933700" cy="1181100"/>
          </a:xfrm>
          <a:prstGeom prst="rect">
            <a:avLst/>
          </a:prstGeom>
        </p:spPr>
      </p:pic>
      <p:pic>
        <p:nvPicPr>
          <p:cNvPr id="8" name="Picture 7" descr="Screen Shot 2015-09-27 at 2.32.5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1905000"/>
            <a:ext cx="7772400" cy="4263309"/>
          </a:xfrm>
          <a:prstGeom prst="rect">
            <a:avLst/>
          </a:prstGeom>
        </p:spPr>
      </p:pic>
    </p:spTree>
    <p:extLst>
      <p:ext uri="{BB962C8B-B14F-4D97-AF65-F5344CB8AC3E}">
        <p14:creationId xmlns:p14="http://schemas.microsoft.com/office/powerpoint/2010/main" val="3549957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DesktopFiles\Catrina Corley\Pictures\hubzo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990600"/>
            <a:ext cx="3886200" cy="16179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52400"/>
            <a:ext cx="8686800" cy="609600"/>
          </a:xfrm>
        </p:spPr>
        <p:txBody>
          <a:bodyPr/>
          <a:lstStyle/>
          <a:p>
            <a:r>
              <a:rPr lang="en-US" b="1" dirty="0" smtClean="0">
                <a:solidFill>
                  <a:schemeClr val="tx2"/>
                </a:solidFill>
              </a:rPr>
              <a:t>HUBZone</a:t>
            </a:r>
            <a:endParaRPr lang="en-US" dirty="0"/>
          </a:p>
        </p:txBody>
      </p:sp>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58</a:t>
            </a:fld>
            <a:endParaRPr lang="en-US" altLang="en-US" sz="1400" dirty="0">
              <a:latin typeface="Georgia" pitchFamily="18" charset="0"/>
            </a:endParaRPr>
          </a:p>
        </p:txBody>
      </p:sp>
      <p:sp>
        <p:nvSpPr>
          <p:cNvPr id="4" name="Rectangle 3"/>
          <p:cNvSpPr/>
          <p:nvPr/>
        </p:nvSpPr>
        <p:spPr>
          <a:xfrm>
            <a:off x="194489" y="1447800"/>
            <a:ext cx="4910911" cy="1215717"/>
          </a:xfrm>
          <a:prstGeom prst="rect">
            <a:avLst/>
          </a:prstGeom>
        </p:spPr>
        <p:txBody>
          <a:bodyPr wrap="square">
            <a:spAutoFit/>
          </a:bodyPr>
          <a:lstStyle/>
          <a:p>
            <a:r>
              <a:rPr lang="en-US" sz="1900" b="1" i="1" dirty="0">
                <a:solidFill>
                  <a:schemeClr val="tx2">
                    <a:lumMod val="60000"/>
                    <a:lumOff val="40000"/>
                  </a:schemeClr>
                </a:solidFill>
              </a:rPr>
              <a:t>How the HUBZone Program </a:t>
            </a:r>
            <a:r>
              <a:rPr lang="en-US" sz="1900" b="1" i="1" dirty="0" smtClean="0">
                <a:solidFill>
                  <a:schemeClr val="tx2">
                    <a:lumMod val="60000"/>
                    <a:lumOff val="40000"/>
                  </a:schemeClr>
                </a:solidFill>
              </a:rPr>
              <a:t>Works</a:t>
            </a:r>
          </a:p>
          <a:p>
            <a:endParaRPr lang="en-US" b="1" i="1" dirty="0"/>
          </a:p>
          <a:p>
            <a:r>
              <a:rPr lang="en-US" dirty="0"/>
              <a:t>The SBA regulates and implements the HUBZone program. SBA does the following</a:t>
            </a:r>
            <a:r>
              <a:rPr lang="en-US" dirty="0" smtClean="0"/>
              <a:t>:</a:t>
            </a:r>
            <a:endParaRPr lang="en-US" dirty="0"/>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a:t>
            </a:r>
            <a:r>
              <a:rPr lang="en-US" sz="1200" b="1" i="1" u="sng" dirty="0" smtClean="0">
                <a:solidFill>
                  <a:schemeClr val="accent2"/>
                </a:solidFill>
                <a:hlinkClick r:id="rId3"/>
              </a:rPr>
              <a:t>www.sba.gov/hubzone</a:t>
            </a:r>
            <a:r>
              <a:rPr lang="en-US" sz="1200" b="1" i="1" u="sng" dirty="0" smtClean="0">
                <a:solidFill>
                  <a:schemeClr val="accent2"/>
                </a:solidFill>
              </a:rPr>
              <a:t> </a:t>
            </a:r>
            <a:endParaRPr lang="en-US" sz="1200" b="1" i="1" u="sng" dirty="0">
              <a:solidFill>
                <a:schemeClr val="accent2"/>
              </a:solidFill>
            </a:endParaRPr>
          </a:p>
        </p:txBody>
      </p:sp>
      <p:sp>
        <p:nvSpPr>
          <p:cNvPr id="7" name="Rectangle 6"/>
          <p:cNvSpPr/>
          <p:nvPr/>
        </p:nvSpPr>
        <p:spPr>
          <a:xfrm>
            <a:off x="228600" y="3157478"/>
            <a:ext cx="8766717" cy="2862322"/>
          </a:xfrm>
          <a:prstGeom prst="rect">
            <a:avLst/>
          </a:prstGeom>
        </p:spPr>
        <p:txBody>
          <a:bodyPr wrap="square">
            <a:spAutoFit/>
          </a:bodyPr>
          <a:lstStyle/>
          <a:p>
            <a:pPr marL="285750" indent="-285750">
              <a:buFont typeface="Arial" panose="020B0604020202020204" pitchFamily="34" charset="0"/>
              <a:buChar char="•"/>
            </a:pPr>
            <a:r>
              <a:rPr lang="en-US" dirty="0" smtClean="0"/>
              <a:t>Determines </a:t>
            </a:r>
            <a:r>
              <a:rPr lang="en-US" dirty="0"/>
              <a:t>which businesses are eligible to receive HUBZone </a:t>
            </a:r>
            <a:r>
              <a:rPr lang="en-US" dirty="0" smtClean="0"/>
              <a:t>contracts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Maintains a listing of qualified HUBZone small businesses that federal agencies can use to locate </a:t>
            </a:r>
            <a:r>
              <a:rPr lang="en-US" dirty="0" smtClean="0"/>
              <a:t>vendors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Adjudicates protests of eligibility to receive HUBZone </a:t>
            </a:r>
            <a:r>
              <a:rPr lang="en-US" dirty="0" smtClean="0"/>
              <a:t>contracts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Reports to the Congress on the program's impact on employment and investment in </a:t>
            </a:r>
            <a:r>
              <a:rPr lang="en-US" dirty="0" err="1"/>
              <a:t>HUBZone</a:t>
            </a:r>
            <a:r>
              <a:rPr lang="en-US" dirty="0"/>
              <a:t> </a:t>
            </a:r>
            <a:r>
              <a:rPr lang="en-US" dirty="0" smtClean="0"/>
              <a:t>areas</a:t>
            </a:r>
            <a:endParaRPr lang="en-US" dirty="0"/>
          </a:p>
          <a:p>
            <a:endParaRPr lang="en-US" dirty="0"/>
          </a:p>
        </p:txBody>
      </p:sp>
    </p:spTree>
    <p:extLst>
      <p:ext uri="{BB962C8B-B14F-4D97-AF65-F5344CB8AC3E}">
        <p14:creationId xmlns:p14="http://schemas.microsoft.com/office/powerpoint/2010/main" val="1852311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DesktopFiles\Catrina Corley\Pictures\hubzo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8758" y="762000"/>
            <a:ext cx="1464242" cy="60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52400"/>
            <a:ext cx="8686800" cy="609600"/>
          </a:xfrm>
        </p:spPr>
        <p:txBody>
          <a:bodyPr/>
          <a:lstStyle/>
          <a:p>
            <a:r>
              <a:rPr lang="en-US" b="1" dirty="0" smtClean="0">
                <a:solidFill>
                  <a:schemeClr val="tx2"/>
                </a:solidFill>
              </a:rPr>
              <a:t>HUBZone Benefits</a:t>
            </a:r>
            <a:endParaRPr lang="en-US" dirty="0"/>
          </a:p>
        </p:txBody>
      </p:sp>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59</a:t>
            </a:fld>
            <a:endParaRPr lang="en-US" altLang="en-US" sz="1400" dirty="0">
              <a:latin typeface="Georgia" pitchFamily="18" charset="0"/>
            </a:endParaRP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a:t>
            </a:r>
            <a:r>
              <a:rPr lang="en-US" sz="1200" b="1" i="1" u="sng" dirty="0" smtClean="0">
                <a:solidFill>
                  <a:schemeClr val="accent2"/>
                </a:solidFill>
                <a:hlinkClick r:id="rId3"/>
              </a:rPr>
              <a:t>www.sba.gov/hubzone</a:t>
            </a:r>
            <a:r>
              <a:rPr lang="en-US" sz="1200" b="1" i="1" u="sng" dirty="0" smtClean="0">
                <a:solidFill>
                  <a:schemeClr val="accent2"/>
                </a:solidFill>
              </a:rPr>
              <a:t> </a:t>
            </a:r>
            <a:endParaRPr lang="en-US" sz="1200" b="1" i="1" u="sng" dirty="0">
              <a:solidFill>
                <a:schemeClr val="accent2"/>
              </a:solidFill>
            </a:endParaRPr>
          </a:p>
        </p:txBody>
      </p:sp>
      <p:pic>
        <p:nvPicPr>
          <p:cNvPr id="7170" name="Picture 2" descr="H:\DesktopFiles\Catrina Corley\Pictures\hubzoneeligib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47800"/>
            <a:ext cx="8442543" cy="48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6973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DesktopFiles\Catrina Corley\Documents\otexa_hotel.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89" y="1304925"/>
            <a:ext cx="9352379" cy="68484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52400" y="152400"/>
            <a:ext cx="8915400" cy="762000"/>
          </a:xfrm>
        </p:spPr>
        <p:txBody>
          <a:bodyPr/>
          <a:lstStyle/>
          <a:p>
            <a:r>
              <a:rPr lang="en-US" b="1" dirty="0" smtClean="0">
                <a:solidFill>
                  <a:schemeClr val="tx2"/>
                </a:solidFill>
              </a:rPr>
              <a:t>U.S. Department of Commerce</a:t>
            </a:r>
            <a:r>
              <a:rPr lang="en-US" sz="3200" b="1" dirty="0" smtClean="0">
                <a:solidFill>
                  <a:schemeClr val="tx2"/>
                </a:solidFill>
              </a:rPr>
              <a:t/>
            </a:r>
            <a:br>
              <a:rPr lang="en-US" sz="3200" b="1" dirty="0" smtClean="0">
                <a:solidFill>
                  <a:schemeClr val="tx2"/>
                </a:solidFill>
              </a:rPr>
            </a:br>
            <a:r>
              <a:rPr lang="en-US" sz="1600" b="1" dirty="0" smtClean="0">
                <a:solidFill>
                  <a:schemeClr val="tx2"/>
                </a:solidFill>
              </a:rPr>
              <a:t>Office of Textiles and Apparel (OTEXA) </a:t>
            </a:r>
            <a:endParaRPr lang="en-US" sz="1600" b="1" dirty="0">
              <a:solidFill>
                <a:schemeClr val="tx2"/>
              </a:solidFill>
            </a:endParaRPr>
          </a:p>
        </p:txBody>
      </p:sp>
      <p:sp>
        <p:nvSpPr>
          <p:cNvPr id="5" name="Slide Number Placeholder 4"/>
          <p:cNvSpPr>
            <a:spLocks noGrp="1"/>
          </p:cNvSpPr>
          <p:nvPr>
            <p:ph type="sldNum" sz="quarter" idx="11"/>
          </p:nvPr>
        </p:nvSpPr>
        <p:spPr/>
        <p:txBody>
          <a:bodyPr/>
          <a:lstStyle/>
          <a:p>
            <a:pPr>
              <a:defRPr/>
            </a:pPr>
            <a:fld id="{E009FE82-1112-454E-8626-2553F8012F64}" type="slidenum">
              <a:rPr lang="en-US" altLang="en-US" smtClean="0"/>
              <a:pPr>
                <a:defRPr/>
              </a:pPr>
              <a:t>6</a:t>
            </a:fld>
            <a:endParaRPr lang="en-US" altLang="en-US" sz="1400" dirty="0">
              <a:latin typeface="Georgia" pitchFamily="18" charset="0"/>
            </a:endParaRPr>
          </a:p>
        </p:txBody>
      </p:sp>
      <p:sp>
        <p:nvSpPr>
          <p:cNvPr id="8" name="TextBox 7"/>
          <p:cNvSpPr txBox="1"/>
          <p:nvPr/>
        </p:nvSpPr>
        <p:spPr>
          <a:xfrm>
            <a:off x="1333500" y="6248400"/>
            <a:ext cx="6477000" cy="228925"/>
          </a:xfrm>
          <a:prstGeom prst="rect">
            <a:avLst/>
          </a:prstGeom>
          <a:noFill/>
        </p:spPr>
        <p:txBody>
          <a:bodyPr wrap="square" rtlCol="0">
            <a:spAutoFit/>
          </a:bodyPr>
          <a:lstStyle/>
          <a:p>
            <a:pPr algn="ctr"/>
            <a:r>
              <a:rPr lang="en-US" sz="1200" b="1" i="1" u="sng" dirty="0" smtClean="0">
                <a:solidFill>
                  <a:schemeClr val="accent2"/>
                </a:solidFill>
                <a:hlinkClick r:id="rId3"/>
              </a:rPr>
              <a:t>http://otexa.trade.gov</a:t>
            </a:r>
            <a:endParaRPr lang="en-US" sz="1200" b="1" i="1" u="sng" dirty="0">
              <a:solidFill>
                <a:schemeClr val="accent2"/>
              </a:solidFill>
            </a:endParaRPr>
          </a:p>
        </p:txBody>
      </p:sp>
      <p:pic>
        <p:nvPicPr>
          <p:cNvPr id="10" name="Picture 3" descr="H:\DesktopFiles\Catrina Corley\Pictures\itafoo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6548259"/>
            <a:ext cx="3962400" cy="233541"/>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8"/>
          <p:cNvSpPr>
            <a:spLocks noGrp="1"/>
          </p:cNvSpPr>
          <p:nvPr>
            <p:ph idx="1"/>
          </p:nvPr>
        </p:nvSpPr>
        <p:spPr>
          <a:xfrm>
            <a:off x="1066799" y="2777067"/>
            <a:ext cx="7005191" cy="1185333"/>
          </a:xfrm>
        </p:spPr>
        <p:txBody>
          <a:bodyPr rtlCol="0">
            <a:noAutofit/>
          </a:bodyPr>
          <a:lstStyle/>
          <a:p>
            <a:pPr marL="0" indent="0" fontAlgn="auto">
              <a:spcAft>
                <a:spcPts val="0"/>
              </a:spcAft>
              <a:buNone/>
              <a:defRPr/>
            </a:pPr>
            <a:r>
              <a:rPr lang="en-US" dirty="0" smtClean="0">
                <a:latin typeface="+mj-lt"/>
                <a:cs typeface="Times New Roman" pitchFamily="18" charset="0"/>
              </a:rPr>
              <a:t>With increasing demands by consumers, brands and retailers for “Made-in-USA” products,  OTEXA has developed an online registry that will showcase domestic manufacturers, suppliers of apparel, textiles, and footwear.  </a:t>
            </a:r>
          </a:p>
        </p:txBody>
      </p:sp>
      <p:pic>
        <p:nvPicPr>
          <p:cNvPr id="8195" name="Picture 3" descr="H:\DesktopFiles\Catrina Corley\Pictures\Made-in-USA_ta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0070" y="4176360"/>
            <a:ext cx="3121921" cy="169104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8"/>
          <p:cNvSpPr txBox="1">
            <a:spLocks/>
          </p:cNvSpPr>
          <p:nvPr/>
        </p:nvSpPr>
        <p:spPr bwMode="auto">
          <a:xfrm>
            <a:off x="1066800" y="3962400"/>
            <a:ext cx="4038600" cy="20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fontAlgn="auto">
              <a:spcAft>
                <a:spcPts val="0"/>
              </a:spcAft>
              <a:buNone/>
              <a:defRPr/>
            </a:pPr>
            <a:r>
              <a:rPr lang="en-US" kern="0" dirty="0" smtClean="0">
                <a:latin typeface="+mj-lt"/>
                <a:cs typeface="Times New Roman" pitchFamily="18" charset="0"/>
              </a:rPr>
              <a:t>To register as a supplier or manufacturer, or to locate domestic producers and suppliers, contact: </a:t>
            </a:r>
          </a:p>
          <a:p>
            <a:pPr fontAlgn="auto">
              <a:spcAft>
                <a:spcPts val="0"/>
              </a:spcAft>
              <a:buFont typeface="Arial" pitchFamily="34" charset="0"/>
              <a:buNone/>
              <a:defRPr/>
            </a:pPr>
            <a:endParaRPr lang="en-US" b="1" kern="0" dirty="0" smtClean="0">
              <a:latin typeface="+mj-lt"/>
              <a:cs typeface="Times New Roman" pitchFamily="18" charset="0"/>
            </a:endParaRPr>
          </a:p>
          <a:p>
            <a:pPr fontAlgn="auto">
              <a:spcAft>
                <a:spcPts val="0"/>
              </a:spcAft>
              <a:buFont typeface="Arial" pitchFamily="34" charset="0"/>
              <a:buNone/>
              <a:defRPr/>
            </a:pPr>
            <a:r>
              <a:rPr lang="en-US" b="1" kern="0" dirty="0" smtClean="0">
                <a:latin typeface="+mj-lt"/>
                <a:cs typeface="Times New Roman" pitchFamily="18" charset="0"/>
              </a:rPr>
              <a:t>Kim-Bang Nguyen </a:t>
            </a:r>
          </a:p>
          <a:p>
            <a:pPr fontAlgn="auto">
              <a:spcAft>
                <a:spcPts val="0"/>
              </a:spcAft>
              <a:buFont typeface="Arial" pitchFamily="34" charset="0"/>
              <a:buNone/>
              <a:defRPr/>
            </a:pPr>
            <a:r>
              <a:rPr lang="en-US" sz="1400" kern="0" dirty="0" smtClean="0">
                <a:latin typeface="+mj-lt"/>
                <a:cs typeface="Times New Roman" pitchFamily="18" charset="0"/>
                <a:hlinkClick r:id="rId6"/>
              </a:rPr>
              <a:t>kim-bang.nguyen@trade.gov</a:t>
            </a:r>
            <a:endParaRPr lang="en-US" sz="1400" kern="0" dirty="0" smtClean="0">
              <a:latin typeface="+mj-lt"/>
              <a:cs typeface="Times New Roman" pitchFamily="18" charset="0"/>
            </a:endParaRPr>
          </a:p>
          <a:p>
            <a:pPr fontAlgn="auto">
              <a:spcAft>
                <a:spcPts val="0"/>
              </a:spcAft>
              <a:buFont typeface="Arial" pitchFamily="34" charset="0"/>
              <a:buNone/>
              <a:defRPr/>
            </a:pPr>
            <a:r>
              <a:rPr lang="en-US" sz="1400" kern="0" dirty="0" smtClean="0">
                <a:latin typeface="+mj-lt"/>
                <a:cs typeface="Times New Roman" pitchFamily="18" charset="0"/>
              </a:rPr>
              <a:t>202-482-4805</a:t>
            </a:r>
          </a:p>
        </p:txBody>
      </p:sp>
      <p:sp>
        <p:nvSpPr>
          <p:cNvPr id="17" name="TextBox 16"/>
          <p:cNvSpPr txBox="1"/>
          <p:nvPr/>
        </p:nvSpPr>
        <p:spPr>
          <a:xfrm>
            <a:off x="4950069" y="5841427"/>
            <a:ext cx="3262597" cy="307777"/>
          </a:xfrm>
          <a:prstGeom prst="rect">
            <a:avLst/>
          </a:prstGeom>
          <a:noFill/>
        </p:spPr>
        <p:txBody>
          <a:bodyPr wrap="square" rtlCol="0">
            <a:spAutoFit/>
          </a:bodyPr>
          <a:lstStyle/>
          <a:p>
            <a:pPr algn="ctr"/>
            <a:r>
              <a:rPr lang="en-US" sz="700" i="1" dirty="0">
                <a:solidFill>
                  <a:schemeClr val="bg1">
                    <a:lumMod val="65000"/>
                  </a:schemeClr>
                </a:solidFill>
              </a:rPr>
              <a:t>http://cdn.shopify.com/s/files/1/0177/0548/files/Made-in-USA_large.png?1387</a:t>
            </a:r>
          </a:p>
        </p:txBody>
      </p:sp>
    </p:spTree>
    <p:extLst>
      <p:ext uri="{BB962C8B-B14F-4D97-AF65-F5344CB8AC3E}">
        <p14:creationId xmlns:p14="http://schemas.microsoft.com/office/powerpoint/2010/main" val="34704837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DesktopFiles\Catrina Corley\Pictures\hubzo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8758" y="762000"/>
            <a:ext cx="1464242" cy="60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52400"/>
            <a:ext cx="8686800" cy="609600"/>
          </a:xfrm>
        </p:spPr>
        <p:txBody>
          <a:bodyPr/>
          <a:lstStyle/>
          <a:p>
            <a:r>
              <a:rPr lang="en-US" b="1" dirty="0" smtClean="0">
                <a:solidFill>
                  <a:schemeClr val="tx2"/>
                </a:solidFill>
              </a:rPr>
              <a:t>HUBZone Benefits</a:t>
            </a:r>
            <a:endParaRPr lang="en-US" dirty="0"/>
          </a:p>
        </p:txBody>
      </p:sp>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60</a:t>
            </a:fld>
            <a:endParaRPr lang="en-US" altLang="en-US" sz="1400" dirty="0">
              <a:latin typeface="Georgia" pitchFamily="18" charset="0"/>
            </a:endParaRP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a:t>
            </a:r>
            <a:r>
              <a:rPr lang="en-US" sz="1200" b="1" i="1" u="sng" dirty="0" smtClean="0">
                <a:solidFill>
                  <a:schemeClr val="accent2"/>
                </a:solidFill>
                <a:hlinkClick r:id="rId3"/>
              </a:rPr>
              <a:t>www.sba.gov/hubzone</a:t>
            </a:r>
            <a:r>
              <a:rPr lang="en-US" sz="1200" b="1" i="1" u="sng" dirty="0" smtClean="0">
                <a:solidFill>
                  <a:schemeClr val="accent2"/>
                </a:solidFill>
              </a:rPr>
              <a:t> </a:t>
            </a:r>
            <a:endParaRPr lang="en-US" sz="1200" b="1" i="1" u="sng" dirty="0">
              <a:solidFill>
                <a:schemeClr val="accent2"/>
              </a:solidFill>
            </a:endParaRPr>
          </a:p>
        </p:txBody>
      </p:sp>
      <p:pic>
        <p:nvPicPr>
          <p:cNvPr id="7" name="Picture 2" descr="H:\DesktopFiles\Catrina Corley\Pictures\hubzoneeligi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159" y="1600200"/>
            <a:ext cx="8623679"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33500" y="5410200"/>
            <a:ext cx="6477000" cy="646331"/>
          </a:xfrm>
          <a:prstGeom prst="rect">
            <a:avLst/>
          </a:prstGeom>
          <a:noFill/>
        </p:spPr>
        <p:txBody>
          <a:bodyPr wrap="square" rtlCol="0">
            <a:spAutoFit/>
          </a:bodyPr>
          <a:lstStyle/>
          <a:p>
            <a:pPr algn="ctr"/>
            <a:r>
              <a:rPr lang="en-US" dirty="0"/>
              <a:t>If you are eligible, visit </a:t>
            </a:r>
            <a:r>
              <a:rPr lang="en-US" dirty="0">
                <a:hlinkClick r:id="rId5"/>
              </a:rPr>
              <a:t>Applying for the HUBZone Program</a:t>
            </a:r>
            <a:r>
              <a:rPr lang="en-US" dirty="0"/>
              <a:t>, as well as </a:t>
            </a:r>
            <a:r>
              <a:rPr lang="en-US" dirty="0">
                <a:hlinkClick r:id="rId6"/>
              </a:rPr>
              <a:t>Maintaining the HUBZone Certification</a:t>
            </a:r>
            <a:r>
              <a:rPr lang="en-US" dirty="0"/>
              <a:t>.</a:t>
            </a:r>
          </a:p>
        </p:txBody>
      </p:sp>
    </p:spTree>
    <p:extLst>
      <p:ext uri="{BB962C8B-B14F-4D97-AF65-F5344CB8AC3E}">
        <p14:creationId xmlns:p14="http://schemas.microsoft.com/office/powerpoint/2010/main" val="40214633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61</a:t>
            </a:fld>
            <a:endParaRPr lang="en-US" altLang="en-US" sz="1400" dirty="0">
              <a:latin typeface="Georgia" pitchFamily="18" charset="0"/>
            </a:endParaRPr>
          </a:p>
        </p:txBody>
      </p:sp>
      <p:sp>
        <p:nvSpPr>
          <p:cNvPr id="12" name="Title 5"/>
          <p:cNvSpPr>
            <a:spLocks noGrp="1"/>
          </p:cNvSpPr>
          <p:nvPr>
            <p:ph type="title"/>
          </p:nvPr>
        </p:nvSpPr>
        <p:spPr>
          <a:xfrm>
            <a:off x="152400" y="152400"/>
            <a:ext cx="8915400" cy="533400"/>
          </a:xfrm>
        </p:spPr>
        <p:txBody>
          <a:bodyPr/>
          <a:lstStyle/>
          <a:p>
            <a:r>
              <a:rPr lang="fr-FR" b="1" dirty="0" smtClean="0">
                <a:solidFill>
                  <a:schemeClr val="tx2"/>
                </a:solidFill>
              </a:rPr>
              <a:t>Federal Business Opportunities</a:t>
            </a:r>
            <a:endParaRPr lang="en-US" sz="1600" b="1" dirty="0">
              <a:solidFill>
                <a:schemeClr val="tx2"/>
              </a:solidFill>
            </a:endParaRPr>
          </a:p>
        </p:txBody>
      </p:sp>
      <p:sp>
        <p:nvSpPr>
          <p:cNvPr id="8" name="TextBox 7"/>
          <p:cNvSpPr txBox="1"/>
          <p:nvPr/>
        </p:nvSpPr>
        <p:spPr>
          <a:xfrm>
            <a:off x="1333499" y="62000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https://www.fbo.gov</a:t>
            </a:r>
            <a:r>
              <a:rPr lang="en-US" sz="1200" b="1" i="1" u="sng" dirty="0" smtClean="0">
                <a:solidFill>
                  <a:schemeClr val="accent2"/>
                </a:solidFill>
                <a:hlinkClick r:id="rId3"/>
              </a:rPr>
              <a:t>/</a:t>
            </a:r>
            <a:r>
              <a:rPr lang="en-US" sz="1200" b="1" i="1" u="sng" dirty="0" smtClean="0">
                <a:solidFill>
                  <a:schemeClr val="accent2"/>
                </a:solidFill>
              </a:rPr>
              <a:t> </a:t>
            </a:r>
            <a:endParaRPr lang="en-US" sz="1200" b="1" i="1" u="sng" dirty="0">
              <a:solidFill>
                <a:schemeClr val="accent2"/>
              </a:solidFill>
            </a:endParaRPr>
          </a:p>
        </p:txBody>
      </p:sp>
      <p:sp>
        <p:nvSpPr>
          <p:cNvPr id="9" name="Rectangle 8"/>
          <p:cNvSpPr/>
          <p:nvPr/>
        </p:nvSpPr>
        <p:spPr>
          <a:xfrm>
            <a:off x="152400" y="4944844"/>
            <a:ext cx="8839200" cy="1169551"/>
          </a:xfrm>
          <a:prstGeom prst="rect">
            <a:avLst/>
          </a:prstGeom>
        </p:spPr>
        <p:txBody>
          <a:bodyPr wrap="square">
            <a:spAutoFit/>
          </a:bodyPr>
          <a:lstStyle/>
          <a:p>
            <a:r>
              <a:rPr lang="en-US" sz="1400" dirty="0"/>
              <a:t>FedBizOpps.gov is the single government point-of-entry for Federal government procurement opportunities over $25,000. Government buyers are able to publicize their business opportunities by posting information directly to FedBizOpps via the Internet. Through one portal - FedBizOpps (FBO) - commercial vendors seeking Federal markets for their products and services can search, monitor and retrieve opportunities solicited by the entire Federal contracting community.</a:t>
            </a:r>
          </a:p>
        </p:txBody>
      </p:sp>
      <p:pic>
        <p:nvPicPr>
          <p:cNvPr id="2" name="Picture 2" descr="H:\DesktopFiles\Catrina Corley\Pictures\fedbizop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548" y="1219200"/>
            <a:ext cx="7418904" cy="372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4303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2995" y="1143000"/>
            <a:ext cx="5334000" cy="4724400"/>
          </a:xfrm>
        </p:spPr>
        <p:txBody>
          <a:bodyPr/>
          <a:lstStyle/>
          <a:p>
            <a:r>
              <a:rPr lang="en-US" sz="1600" dirty="0"/>
              <a:t>A strong and diverse textile </a:t>
            </a:r>
            <a:r>
              <a:rPr lang="en-US" sz="1600" dirty="0" smtClean="0"/>
              <a:t>industry producing a </a:t>
            </a:r>
            <a:r>
              <a:rPr lang="en-US" sz="1600" dirty="0"/>
              <a:t>range of high-quality products.</a:t>
            </a:r>
          </a:p>
          <a:p>
            <a:endParaRPr lang="en-US" sz="1600" dirty="0" smtClean="0"/>
          </a:p>
          <a:p>
            <a:r>
              <a:rPr lang="en-US" sz="1600" dirty="0" smtClean="0"/>
              <a:t>An important economic sector in terms of output and investment with a highly productive workforce:</a:t>
            </a:r>
            <a:endParaRPr lang="en-US" sz="1600" dirty="0"/>
          </a:p>
          <a:p>
            <a:pPr lvl="1">
              <a:buFont typeface="Wingdings" panose="05000000000000000000" pitchFamily="2" charset="2"/>
              <a:buChar char="Ø"/>
            </a:pPr>
            <a:r>
              <a:rPr lang="en-US" sz="1400" dirty="0" smtClean="0">
                <a:solidFill>
                  <a:srgbClr val="00B0F0"/>
                </a:solidFill>
              </a:rPr>
              <a:t>Output of $71 billion in 2014; </a:t>
            </a:r>
            <a:endParaRPr lang="en-US" sz="1400" dirty="0" smtClean="0">
              <a:solidFill>
                <a:schemeClr val="tx2"/>
              </a:solidFill>
            </a:endParaRPr>
          </a:p>
          <a:p>
            <a:pPr lvl="1">
              <a:buFont typeface="Wingdings" panose="05000000000000000000" pitchFamily="2" charset="2"/>
              <a:buChar char="Ø"/>
            </a:pPr>
            <a:r>
              <a:rPr lang="en-US" sz="1400" dirty="0" smtClean="0">
                <a:solidFill>
                  <a:srgbClr val="00B0F0"/>
                </a:solidFill>
              </a:rPr>
              <a:t>$1.8 billion on capital expenditures in 2014</a:t>
            </a:r>
          </a:p>
          <a:p>
            <a:pPr lvl="2">
              <a:buFont typeface="Wingdings" panose="05000000000000000000" pitchFamily="2" charset="2"/>
              <a:buChar char="Ø"/>
            </a:pPr>
            <a:r>
              <a:rPr lang="en-US" sz="1400" dirty="0" smtClean="0">
                <a:solidFill>
                  <a:srgbClr val="00B0F0"/>
                </a:solidFill>
              </a:rPr>
              <a:t>Up $300 million from 2013</a:t>
            </a:r>
            <a:endParaRPr lang="en-US" sz="1400" dirty="0" smtClean="0"/>
          </a:p>
          <a:p>
            <a:pPr lvl="1">
              <a:buFont typeface="Wingdings" panose="05000000000000000000" pitchFamily="2" charset="2"/>
              <a:buChar char="Ø"/>
            </a:pPr>
            <a:r>
              <a:rPr lang="en-US" sz="1400" dirty="0" smtClean="0">
                <a:solidFill>
                  <a:srgbClr val="00B0F0"/>
                </a:solidFill>
              </a:rPr>
              <a:t>372,400 employees in 2014, 3% of the total manufacturing workforce</a:t>
            </a:r>
          </a:p>
          <a:p>
            <a:pPr marL="0" indent="0">
              <a:buNone/>
            </a:pPr>
            <a:endParaRPr lang="en-US" sz="1600" dirty="0" smtClean="0"/>
          </a:p>
          <a:p>
            <a:r>
              <a:rPr lang="en-US" sz="1600" b="1" i="1" u="sng" dirty="0">
                <a:solidFill>
                  <a:srgbClr val="00B0F0"/>
                </a:solidFill>
              </a:rPr>
              <a:t>Fourth largest single country exporter of textiles</a:t>
            </a:r>
            <a:r>
              <a:rPr lang="en-US" sz="1600" dirty="0"/>
              <a:t>, with </a:t>
            </a:r>
            <a:r>
              <a:rPr lang="en-US" sz="1600" dirty="0" smtClean="0"/>
              <a:t>$14.3 </a:t>
            </a:r>
            <a:r>
              <a:rPr lang="en-US" sz="1600" dirty="0"/>
              <a:t>billion in exports in </a:t>
            </a:r>
            <a:r>
              <a:rPr lang="en-US" sz="1600" dirty="0" smtClean="0"/>
              <a:t>2014</a:t>
            </a:r>
            <a:r>
              <a:rPr lang="en-US" sz="1600" baseline="30000" dirty="0" smtClean="0"/>
              <a:t>1</a:t>
            </a:r>
            <a:r>
              <a:rPr lang="en-US" sz="1600" dirty="0" smtClean="0"/>
              <a:t>.</a:t>
            </a:r>
          </a:p>
          <a:p>
            <a:pPr marL="0" indent="0">
              <a:buNone/>
            </a:pPr>
            <a:endParaRPr lang="en-US" sz="1600" dirty="0"/>
          </a:p>
          <a:p>
            <a:r>
              <a:rPr lang="en-US" sz="1600" b="1" i="1" u="sng" dirty="0">
                <a:solidFill>
                  <a:srgbClr val="00B0F0"/>
                </a:solidFill>
              </a:rPr>
              <a:t>Largest single country importer of </a:t>
            </a:r>
            <a:r>
              <a:rPr lang="en-US" sz="1600" b="1" i="1" u="sng" dirty="0" smtClean="0">
                <a:solidFill>
                  <a:srgbClr val="00B0F0"/>
                </a:solidFill>
              </a:rPr>
              <a:t>apparel</a:t>
            </a:r>
            <a:r>
              <a:rPr lang="en-US" sz="1600" dirty="0" smtClean="0">
                <a:solidFill>
                  <a:srgbClr val="00B0F0"/>
                </a:solidFill>
              </a:rPr>
              <a:t>, </a:t>
            </a:r>
            <a:r>
              <a:rPr lang="en-US" sz="1600" dirty="0" smtClean="0">
                <a:solidFill>
                  <a:srgbClr val="0070C0"/>
                </a:solidFill>
              </a:rPr>
              <a:t>with imports of </a:t>
            </a:r>
            <a:r>
              <a:rPr lang="en-US" sz="1600" smtClean="0">
                <a:solidFill>
                  <a:srgbClr val="0070C0"/>
                </a:solidFill>
              </a:rPr>
              <a:t>$93.1 </a:t>
            </a:r>
            <a:r>
              <a:rPr lang="en-US" sz="1600" dirty="0" smtClean="0">
                <a:solidFill>
                  <a:srgbClr val="0070C0"/>
                </a:solidFill>
              </a:rPr>
              <a:t>billion </a:t>
            </a:r>
            <a:r>
              <a:rPr lang="en-US" sz="1600" smtClean="0">
                <a:solidFill>
                  <a:srgbClr val="0070C0"/>
                </a:solidFill>
              </a:rPr>
              <a:t>in 2014, 18</a:t>
            </a:r>
            <a:r>
              <a:rPr lang="en-US" sz="1600" smtClean="0"/>
              <a:t>% </a:t>
            </a:r>
            <a:r>
              <a:rPr lang="en-US" sz="1600" dirty="0"/>
              <a:t>of total </a:t>
            </a:r>
            <a:r>
              <a:rPr lang="en-US" sz="1600" dirty="0" smtClean="0"/>
              <a:t>global imports</a:t>
            </a:r>
            <a:r>
              <a:rPr lang="en-US" sz="1600" baseline="30000" dirty="0" smtClean="0"/>
              <a:t>2</a:t>
            </a:r>
            <a:r>
              <a:rPr lang="en-US" sz="1600" dirty="0" smtClean="0"/>
              <a:t>.</a:t>
            </a:r>
            <a:endParaRPr lang="en-US" sz="1600" dirty="0"/>
          </a:p>
          <a:p>
            <a:endParaRPr lang="en-US" sz="1800" dirty="0"/>
          </a:p>
          <a:p>
            <a:pPr marL="0" indent="0">
              <a:buNone/>
            </a:pPr>
            <a:endParaRPr lang="en-US" sz="2000" dirty="0">
              <a:latin typeface="Georgia" panose="02040502050405020303" pitchFamily="18" charset="0"/>
            </a:endParaRPr>
          </a:p>
          <a:p>
            <a:endParaRPr lang="en-US" sz="2000" dirty="0" smtClean="0">
              <a:latin typeface="Georgia" panose="02040502050405020303" pitchFamily="18" charset="0"/>
            </a:endParaRPr>
          </a:p>
        </p:txBody>
      </p:sp>
      <p:sp>
        <p:nvSpPr>
          <p:cNvPr id="11" name="Slide Number Placeholder 10"/>
          <p:cNvSpPr>
            <a:spLocks noGrp="1"/>
          </p:cNvSpPr>
          <p:nvPr>
            <p:ph type="sldNum" sz="quarter" idx="11"/>
          </p:nvPr>
        </p:nvSpPr>
        <p:spPr/>
        <p:txBody>
          <a:bodyPr/>
          <a:lstStyle/>
          <a:p>
            <a:fld id="{6AB39ACE-2992-4391-80E4-B04CBB6FA0FF}" type="slidenum">
              <a:rPr lang="en-US" altLang="en-US" smtClean="0"/>
              <a:pPr/>
              <a:t>62</a:t>
            </a:fld>
            <a:endParaRPr lang="en-US" altLang="en-US" dirty="0"/>
          </a:p>
        </p:txBody>
      </p:sp>
      <p:pic>
        <p:nvPicPr>
          <p:cNvPr id="6146" name="Picture 2" descr="H:\DesktopFiles\Maria D'Andrea\Pictures\factory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752600"/>
            <a:ext cx="281940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tatic.sxc.hu/w/wa/watchclock/638433_175308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962400"/>
            <a:ext cx="2540351"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52801" y="5738043"/>
            <a:ext cx="5789340" cy="415498"/>
          </a:xfrm>
          <a:prstGeom prst="rect">
            <a:avLst/>
          </a:prstGeom>
          <a:noFill/>
        </p:spPr>
        <p:txBody>
          <a:bodyPr wrap="square" rtlCol="0">
            <a:spAutoFit/>
          </a:bodyPr>
          <a:lstStyle/>
          <a:p>
            <a:r>
              <a:rPr lang="en-US" sz="1050" i="1" baseline="30000" dirty="0" smtClean="0">
                <a:latin typeface="+mn-lt"/>
              </a:rPr>
              <a:t>1</a:t>
            </a:r>
            <a:r>
              <a:rPr lang="en-US" sz="1050" i="1" dirty="0" smtClean="0">
                <a:latin typeface="+mn-lt"/>
              </a:rPr>
              <a:t>Following China, India and Germany. Source:  Time Series on International Trade, WTO.</a:t>
            </a:r>
          </a:p>
          <a:p>
            <a:r>
              <a:rPr lang="en-US" sz="1050" i="1" baseline="30000" dirty="0" smtClean="0">
                <a:latin typeface="+mn-lt"/>
              </a:rPr>
              <a:t>2</a:t>
            </a:r>
            <a:r>
              <a:rPr lang="en-US" sz="1050" i="1" dirty="0" smtClean="0">
                <a:latin typeface="+mn-lt"/>
              </a:rPr>
              <a:t>Source:  </a:t>
            </a:r>
            <a:r>
              <a:rPr lang="en-US" sz="1050" i="1" dirty="0">
                <a:latin typeface="+mn-lt"/>
              </a:rPr>
              <a:t>T</a:t>
            </a:r>
            <a:r>
              <a:rPr lang="en-US" sz="1050" i="1" dirty="0" smtClean="0">
                <a:latin typeface="+mn-lt"/>
              </a:rPr>
              <a:t>ime Series on International Trade, WTO</a:t>
            </a:r>
            <a:endParaRPr lang="en-US" sz="1050" i="1" dirty="0">
              <a:latin typeface="+mn-lt"/>
            </a:endParaRPr>
          </a:p>
        </p:txBody>
      </p:sp>
      <p:sp>
        <p:nvSpPr>
          <p:cNvPr id="9" name="Title 5"/>
          <p:cNvSpPr>
            <a:spLocks noGrp="1"/>
          </p:cNvSpPr>
          <p:nvPr>
            <p:ph type="title"/>
          </p:nvPr>
        </p:nvSpPr>
        <p:spPr>
          <a:xfrm>
            <a:off x="152400" y="152400"/>
            <a:ext cx="7239000" cy="685800"/>
          </a:xfrm>
        </p:spPr>
        <p:txBody>
          <a:bodyPr/>
          <a:lstStyle/>
          <a:p>
            <a:r>
              <a:rPr lang="en-US" b="1" dirty="0" smtClean="0">
                <a:solidFill>
                  <a:schemeClr val="tx2"/>
                </a:solidFill>
              </a:rPr>
              <a:t>United States: A Global Leader</a:t>
            </a:r>
            <a:endParaRPr lang="en-US" sz="1600" b="1" dirty="0">
              <a:solidFill>
                <a:schemeClr val="tx2"/>
              </a:solidFill>
            </a:endParaRPr>
          </a:p>
        </p:txBody>
      </p:sp>
    </p:spTree>
    <p:extLst>
      <p:ext uri="{BB962C8B-B14F-4D97-AF65-F5344CB8AC3E}">
        <p14:creationId xmlns:p14="http://schemas.microsoft.com/office/powerpoint/2010/main" val="27562508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1508760"/>
          </a:xfrm>
        </p:spPr>
        <p:txBody>
          <a:bodyPr/>
          <a:lstStyle/>
          <a:p>
            <a:pPr marL="0" indent="0">
              <a:buNone/>
            </a:pPr>
            <a:r>
              <a:rPr lang="en-US" dirty="0"/>
              <a:t>U.S. manufactured products are in high demand around the world and a U.S. ‘brand’ means quality: </a:t>
            </a:r>
          </a:p>
          <a:p>
            <a:pPr lvl="1"/>
            <a:r>
              <a:rPr lang="en-US" b="1" i="1" dirty="0"/>
              <a:t>“there is not a stronger brand we have than made in the USA…This is our competitive edge”</a:t>
            </a:r>
            <a:r>
              <a:rPr lang="en-US" b="1" i="1" baseline="30000" dirty="0"/>
              <a:t>2</a:t>
            </a:r>
            <a:r>
              <a:rPr lang="en-US" b="1" i="1" dirty="0"/>
              <a:t> </a:t>
            </a:r>
            <a:endParaRPr lang="en-US" b="1" i="1" dirty="0" smtClean="0"/>
          </a:p>
          <a:p>
            <a:pPr marL="457200" lvl="1" indent="0">
              <a:buNone/>
            </a:pPr>
            <a:r>
              <a:rPr lang="en-US" sz="1600" dirty="0" smtClean="0"/>
              <a:t>Fred </a:t>
            </a:r>
            <a:r>
              <a:rPr lang="en-US" sz="1600" dirty="0"/>
              <a:t>P. Hochberg, Chairman and  President of Export-Import Bank</a:t>
            </a:r>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63</a:t>
            </a:fld>
            <a:endParaRPr lang="en-US" altLang="en-US" sz="1400" dirty="0">
              <a:latin typeface="Georgia" pitchFamily="18" charset="0"/>
            </a:endParaRPr>
          </a:p>
        </p:txBody>
      </p:sp>
      <p:sp>
        <p:nvSpPr>
          <p:cNvPr id="7" name="Title 5"/>
          <p:cNvSpPr>
            <a:spLocks noGrp="1"/>
          </p:cNvSpPr>
          <p:nvPr>
            <p:ph type="title"/>
          </p:nvPr>
        </p:nvSpPr>
        <p:spPr>
          <a:xfrm>
            <a:off x="152400" y="152400"/>
            <a:ext cx="7239000" cy="685800"/>
          </a:xfrm>
        </p:spPr>
        <p:txBody>
          <a:bodyPr/>
          <a:lstStyle/>
          <a:p>
            <a:r>
              <a:rPr lang="en-US" b="1" dirty="0" smtClean="0">
                <a:solidFill>
                  <a:schemeClr val="tx2"/>
                </a:solidFill>
              </a:rPr>
              <a:t>Why Export?</a:t>
            </a:r>
            <a:endParaRPr lang="en-US" sz="1600" b="1" dirty="0">
              <a:solidFill>
                <a:schemeClr val="tx2"/>
              </a:solidFill>
            </a:endParaRPr>
          </a:p>
        </p:txBody>
      </p:sp>
      <p:sp>
        <p:nvSpPr>
          <p:cNvPr id="10" name="TextBox 9"/>
          <p:cNvSpPr txBox="1"/>
          <p:nvPr/>
        </p:nvSpPr>
        <p:spPr>
          <a:xfrm>
            <a:off x="1333500" y="6046113"/>
            <a:ext cx="6477000" cy="430887"/>
          </a:xfrm>
          <a:prstGeom prst="rect">
            <a:avLst/>
          </a:prstGeom>
          <a:noFill/>
        </p:spPr>
        <p:txBody>
          <a:bodyPr wrap="square" rtlCol="0">
            <a:spAutoFit/>
          </a:bodyPr>
          <a:lstStyle/>
          <a:p>
            <a:pPr lvl="1"/>
            <a:r>
              <a:rPr lang="en-US" sz="1100" i="1" dirty="0"/>
              <a:t>Earl Richards, “’Made in the U.S.A’ The Strongest Brand We Have &amp; We Should Export it Globally,” </a:t>
            </a:r>
            <a:r>
              <a:rPr lang="en-US" sz="1100" dirty="0"/>
              <a:t>Export </a:t>
            </a:r>
            <a:r>
              <a:rPr lang="en-US" sz="1100" i="1" dirty="0"/>
              <a:t>Issue No. 20 (Riverside County, California): p. 9. </a:t>
            </a:r>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05473" y="3124200"/>
            <a:ext cx="4132882" cy="2438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544525" y="5562600"/>
            <a:ext cx="4474550" cy="184666"/>
          </a:xfrm>
          <a:prstGeom prst="rect">
            <a:avLst/>
          </a:prstGeom>
          <a:noFill/>
        </p:spPr>
        <p:txBody>
          <a:bodyPr wrap="square" rtlCol="0">
            <a:spAutoFit/>
          </a:bodyPr>
          <a:lstStyle/>
          <a:p>
            <a:pPr algn="ctr"/>
            <a:r>
              <a:rPr lang="en-US" sz="600" i="1" dirty="0">
                <a:solidFill>
                  <a:srgbClr val="C4C4C4"/>
                </a:solidFill>
              </a:rPr>
              <a:t>http://ashtonandpartners.com/wp-content/uploads/brooks-brothers-main.jpg</a:t>
            </a:r>
          </a:p>
        </p:txBody>
      </p:sp>
      <p:sp>
        <p:nvSpPr>
          <p:cNvPr id="2" name="TextBox 1"/>
          <p:cNvSpPr txBox="1"/>
          <p:nvPr/>
        </p:nvSpPr>
        <p:spPr>
          <a:xfrm>
            <a:off x="259080" y="2971800"/>
            <a:ext cx="4114800" cy="286232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According to the U.S. Export-Import Bank, “overall financing for the first time exceeded $35.7 billion and supported $50 billion in exports and approximately 255,000 export related American jobs at more than 3,400 U.S. companies. Small business financing rose over 70% from $3.3 billion in FY 2008 to $6.1 billion in FY 2012</a:t>
            </a:r>
            <a:r>
              <a:rPr lang="en-US" dirty="0" smtClean="0"/>
              <a:t>.”</a:t>
            </a:r>
            <a:endParaRPr lang="en-US" dirty="0"/>
          </a:p>
        </p:txBody>
      </p:sp>
    </p:spTree>
    <p:extLst>
      <p:ext uri="{BB962C8B-B14F-4D97-AF65-F5344CB8AC3E}">
        <p14:creationId xmlns:p14="http://schemas.microsoft.com/office/powerpoint/2010/main" val="1902906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10640"/>
            <a:ext cx="8229600" cy="899160"/>
          </a:xfrm>
        </p:spPr>
        <p:txBody>
          <a:bodyPr/>
          <a:lstStyle/>
          <a:p>
            <a:pPr marL="0" indent="0">
              <a:buNone/>
            </a:pPr>
            <a:r>
              <a:rPr lang="en-US" dirty="0"/>
              <a:t>Over 95% of the world’s consumers live outside the U.S. – by 2030, the number of people considered middle class will triple to 1.2 billion with the global economy growing to $72 trillion. Exporting is a great way to reach the global market and these consumers to: </a:t>
            </a:r>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64</a:t>
            </a:fld>
            <a:endParaRPr lang="en-US" altLang="en-US" sz="1400" dirty="0">
              <a:latin typeface="Georgia" pitchFamily="18" charset="0"/>
            </a:endParaRPr>
          </a:p>
        </p:txBody>
      </p:sp>
      <p:sp>
        <p:nvSpPr>
          <p:cNvPr id="7" name="Title 5"/>
          <p:cNvSpPr>
            <a:spLocks noGrp="1"/>
          </p:cNvSpPr>
          <p:nvPr>
            <p:ph type="title"/>
          </p:nvPr>
        </p:nvSpPr>
        <p:spPr>
          <a:xfrm>
            <a:off x="152400" y="152400"/>
            <a:ext cx="7239000" cy="685800"/>
          </a:xfrm>
        </p:spPr>
        <p:txBody>
          <a:bodyPr/>
          <a:lstStyle/>
          <a:p>
            <a:r>
              <a:rPr lang="en-US" b="1" dirty="0" smtClean="0">
                <a:solidFill>
                  <a:schemeClr val="tx2"/>
                </a:solidFill>
              </a:rPr>
              <a:t>Why Export?</a:t>
            </a:r>
            <a:endParaRPr lang="en-US" sz="1600" b="1" dirty="0">
              <a:solidFill>
                <a:schemeClr val="tx2"/>
              </a:solidFill>
            </a:endParaRPr>
          </a:p>
        </p:txBody>
      </p:sp>
      <p:sp>
        <p:nvSpPr>
          <p:cNvPr id="10" name="TextBox 9"/>
          <p:cNvSpPr txBox="1"/>
          <p:nvPr/>
        </p:nvSpPr>
        <p:spPr>
          <a:xfrm>
            <a:off x="1333500" y="5943600"/>
            <a:ext cx="6477000" cy="461665"/>
          </a:xfrm>
          <a:prstGeom prst="rect">
            <a:avLst/>
          </a:prstGeom>
          <a:noFill/>
        </p:spPr>
        <p:txBody>
          <a:bodyPr wrap="square" rtlCol="0">
            <a:spAutoFit/>
          </a:bodyPr>
          <a:lstStyle/>
          <a:p>
            <a:pPr algn="ctr"/>
            <a:r>
              <a:rPr lang="en-US" sz="1200" i="1" dirty="0"/>
              <a:t>Source: A Basic Guide to Exporting </a:t>
            </a:r>
            <a:r>
              <a:rPr lang="en-US" sz="1200" dirty="0" smtClean="0"/>
              <a:t>6</a:t>
            </a:r>
          </a:p>
          <a:p>
            <a:pPr algn="ctr"/>
            <a:r>
              <a:rPr lang="en-US" sz="1200" b="1" i="1" u="sng" dirty="0">
                <a:solidFill>
                  <a:schemeClr val="accent2"/>
                </a:solidFill>
              </a:rPr>
              <a:t>http://export.gov/basicguide/</a:t>
            </a:r>
          </a:p>
        </p:txBody>
      </p:sp>
      <p:pic>
        <p:nvPicPr>
          <p:cNvPr id="12293" name="Picture 5" descr="H:\DesktopFiles\Catrina Corley\Pictures\Container_ship_New_Orlea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450" y="2666999"/>
            <a:ext cx="4474550" cy="29718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29200" y="2514600"/>
            <a:ext cx="3886200" cy="3139321"/>
          </a:xfrm>
          <a:prstGeom prst="rect">
            <a:avLst/>
          </a:prstGeom>
          <a:noFill/>
        </p:spPr>
        <p:txBody>
          <a:bodyPr wrap="square" rtlCol="0">
            <a:spAutoFit/>
          </a:bodyPr>
          <a:lstStyle/>
          <a:p>
            <a:pPr marL="342900" indent="-342900">
              <a:buFont typeface="+mj-lt"/>
              <a:buAutoNum type="arabicParenR"/>
            </a:pPr>
            <a:r>
              <a:rPr lang="en-US" b="1" dirty="0" smtClean="0">
                <a:solidFill>
                  <a:srgbClr val="00B0F0"/>
                </a:solidFill>
              </a:rPr>
              <a:t>Grow </a:t>
            </a:r>
            <a:r>
              <a:rPr lang="en-US" b="1" dirty="0">
                <a:solidFill>
                  <a:srgbClr val="00B0F0"/>
                </a:solidFill>
              </a:rPr>
              <a:t>your bottom line </a:t>
            </a:r>
            <a:r>
              <a:rPr lang="en-US" b="1" dirty="0" smtClean="0">
                <a:solidFill>
                  <a:srgbClr val="00B0F0"/>
                </a:solidFill>
              </a:rPr>
              <a:t>Level </a:t>
            </a:r>
            <a:r>
              <a:rPr lang="en-US" b="1" dirty="0">
                <a:solidFill>
                  <a:srgbClr val="00B0F0"/>
                </a:solidFill>
              </a:rPr>
              <a:t>your business cycle </a:t>
            </a:r>
            <a:endParaRPr lang="en-US" b="1" dirty="0" smtClean="0">
              <a:solidFill>
                <a:srgbClr val="00B0F0"/>
              </a:solidFill>
            </a:endParaRPr>
          </a:p>
          <a:p>
            <a:pPr marL="342900" indent="-342900">
              <a:buFont typeface="+mj-lt"/>
              <a:buAutoNum type="arabicParenR"/>
            </a:pPr>
            <a:endParaRPr lang="en-US" dirty="0">
              <a:solidFill>
                <a:srgbClr val="00B0F0"/>
              </a:solidFill>
            </a:endParaRPr>
          </a:p>
          <a:p>
            <a:pPr marL="342900" indent="-342900">
              <a:buFont typeface="+mj-lt"/>
              <a:buAutoNum type="arabicParenR"/>
            </a:pPr>
            <a:r>
              <a:rPr lang="en-US" b="1" dirty="0" smtClean="0">
                <a:solidFill>
                  <a:srgbClr val="00B0F0"/>
                </a:solidFill>
              </a:rPr>
              <a:t>Use </a:t>
            </a:r>
            <a:r>
              <a:rPr lang="en-US" b="1" dirty="0">
                <a:solidFill>
                  <a:srgbClr val="00B0F0"/>
                </a:solidFill>
              </a:rPr>
              <a:t>production capabilities fully </a:t>
            </a:r>
            <a:endParaRPr lang="en-US" b="1" dirty="0" smtClean="0">
              <a:solidFill>
                <a:srgbClr val="00B0F0"/>
              </a:solidFill>
            </a:endParaRPr>
          </a:p>
          <a:p>
            <a:pPr marL="342900" indent="-342900">
              <a:buFont typeface="+mj-lt"/>
              <a:buAutoNum type="arabicParenR"/>
            </a:pPr>
            <a:endParaRPr lang="en-US" dirty="0">
              <a:solidFill>
                <a:srgbClr val="00B0F0"/>
              </a:solidFill>
            </a:endParaRPr>
          </a:p>
          <a:p>
            <a:pPr marL="342900" indent="-342900">
              <a:buFont typeface="+mj-lt"/>
              <a:buAutoNum type="arabicParenR"/>
            </a:pPr>
            <a:r>
              <a:rPr lang="en-US" b="1" dirty="0" smtClean="0">
                <a:solidFill>
                  <a:srgbClr val="00B0F0"/>
                </a:solidFill>
              </a:rPr>
              <a:t>Strengthen </a:t>
            </a:r>
            <a:r>
              <a:rPr lang="en-US" b="1" dirty="0">
                <a:solidFill>
                  <a:srgbClr val="00B0F0"/>
                </a:solidFill>
              </a:rPr>
              <a:t>your domestic market </a:t>
            </a:r>
            <a:endParaRPr lang="en-US" b="1" dirty="0" smtClean="0">
              <a:solidFill>
                <a:srgbClr val="00B0F0"/>
              </a:solidFill>
            </a:endParaRPr>
          </a:p>
          <a:p>
            <a:pPr marL="342900" indent="-342900">
              <a:buFont typeface="+mj-lt"/>
              <a:buAutoNum type="arabicParenR"/>
            </a:pPr>
            <a:endParaRPr lang="en-US" dirty="0">
              <a:solidFill>
                <a:srgbClr val="00B0F0"/>
              </a:solidFill>
            </a:endParaRPr>
          </a:p>
          <a:p>
            <a:pPr marL="342900" indent="-342900">
              <a:buFont typeface="+mj-lt"/>
              <a:buAutoNum type="arabicParenR"/>
            </a:pPr>
            <a:r>
              <a:rPr lang="en-US" b="1" dirty="0" smtClean="0">
                <a:solidFill>
                  <a:srgbClr val="00B0F0"/>
                </a:solidFill>
              </a:rPr>
              <a:t>Increase </a:t>
            </a:r>
            <a:r>
              <a:rPr lang="en-US" b="1" dirty="0">
                <a:solidFill>
                  <a:srgbClr val="00B0F0"/>
                </a:solidFill>
              </a:rPr>
              <a:t>competitiveness across all markets </a:t>
            </a:r>
            <a:endParaRPr lang="en-US" dirty="0">
              <a:solidFill>
                <a:srgbClr val="00B0F0"/>
              </a:solidFill>
            </a:endParaRPr>
          </a:p>
        </p:txBody>
      </p:sp>
      <p:sp>
        <p:nvSpPr>
          <p:cNvPr id="14" name="TextBox 13"/>
          <p:cNvSpPr txBox="1"/>
          <p:nvPr/>
        </p:nvSpPr>
        <p:spPr>
          <a:xfrm>
            <a:off x="478450" y="5638800"/>
            <a:ext cx="4474550" cy="200055"/>
          </a:xfrm>
          <a:prstGeom prst="rect">
            <a:avLst/>
          </a:prstGeom>
          <a:noFill/>
        </p:spPr>
        <p:txBody>
          <a:bodyPr wrap="square" rtlCol="0">
            <a:spAutoFit/>
          </a:bodyPr>
          <a:lstStyle/>
          <a:p>
            <a:pPr algn="ctr"/>
            <a:r>
              <a:rPr lang="en-US" sz="700" i="1" dirty="0">
                <a:solidFill>
                  <a:srgbClr val="C4C4C4"/>
                </a:solidFill>
              </a:rPr>
              <a:t>https://upload.wikimedia.org/wikipedia/en/d/da/Container_ship_New_Orleans.jpg</a:t>
            </a:r>
          </a:p>
        </p:txBody>
      </p:sp>
    </p:spTree>
    <p:extLst>
      <p:ext uri="{BB962C8B-B14F-4D97-AF65-F5344CB8AC3E}">
        <p14:creationId xmlns:p14="http://schemas.microsoft.com/office/powerpoint/2010/main" val="4626983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10640"/>
            <a:ext cx="8229600" cy="899160"/>
          </a:xfrm>
        </p:spPr>
        <p:txBody>
          <a:bodyPr/>
          <a:lstStyle/>
          <a:p>
            <a:pPr marL="0" indent="0">
              <a:buNone/>
            </a:pPr>
            <a:r>
              <a:rPr lang="en-US" dirty="0"/>
              <a:t>By entering new markets, you will have the opportunity to learn how to compete more successfully, while making more money. In fact, 60% of small companies that engage in exporting derive 20% of their annual profits from export sales. While exporting can be challenging, it provides firms with new opportunities for growth. </a:t>
            </a:r>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65</a:t>
            </a:fld>
            <a:endParaRPr lang="en-US" altLang="en-US" sz="1400" dirty="0">
              <a:latin typeface="Georgia" pitchFamily="18" charset="0"/>
            </a:endParaRPr>
          </a:p>
        </p:txBody>
      </p:sp>
      <p:sp>
        <p:nvSpPr>
          <p:cNvPr id="7" name="Title 5"/>
          <p:cNvSpPr>
            <a:spLocks noGrp="1"/>
          </p:cNvSpPr>
          <p:nvPr>
            <p:ph type="title"/>
          </p:nvPr>
        </p:nvSpPr>
        <p:spPr>
          <a:xfrm>
            <a:off x="152400" y="152400"/>
            <a:ext cx="7239000" cy="685800"/>
          </a:xfrm>
        </p:spPr>
        <p:txBody>
          <a:bodyPr/>
          <a:lstStyle/>
          <a:p>
            <a:r>
              <a:rPr lang="en-US" b="1" dirty="0" smtClean="0">
                <a:solidFill>
                  <a:schemeClr val="tx2"/>
                </a:solidFill>
              </a:rPr>
              <a:t>Why Export?</a:t>
            </a:r>
            <a:endParaRPr lang="en-US" sz="1600" b="1" dirty="0">
              <a:solidFill>
                <a:schemeClr val="tx2"/>
              </a:solidFill>
            </a:endParaRPr>
          </a:p>
        </p:txBody>
      </p:sp>
      <p:sp>
        <p:nvSpPr>
          <p:cNvPr id="10" name="TextBox 9"/>
          <p:cNvSpPr txBox="1"/>
          <p:nvPr/>
        </p:nvSpPr>
        <p:spPr>
          <a:xfrm>
            <a:off x="1333500" y="5943600"/>
            <a:ext cx="6477000" cy="461665"/>
          </a:xfrm>
          <a:prstGeom prst="rect">
            <a:avLst/>
          </a:prstGeom>
          <a:noFill/>
        </p:spPr>
        <p:txBody>
          <a:bodyPr wrap="square" rtlCol="0">
            <a:spAutoFit/>
          </a:bodyPr>
          <a:lstStyle/>
          <a:p>
            <a:pPr algn="ctr"/>
            <a:r>
              <a:rPr lang="en-US" sz="1200" i="1" dirty="0"/>
              <a:t>Source: A Basic Guide to Exporting </a:t>
            </a:r>
            <a:r>
              <a:rPr lang="en-US" sz="1200" dirty="0" smtClean="0"/>
              <a:t>6</a:t>
            </a:r>
          </a:p>
          <a:p>
            <a:pPr algn="ctr"/>
            <a:r>
              <a:rPr lang="en-US" sz="1200" b="1" i="1" u="sng" dirty="0">
                <a:solidFill>
                  <a:schemeClr val="accent2"/>
                </a:solidFill>
              </a:rPr>
              <a:t>http://export.gov/basicguide/</a:t>
            </a:r>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00600" y="2666999"/>
            <a:ext cx="3962400" cy="29718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544525" y="5574268"/>
            <a:ext cx="4474550" cy="369332"/>
          </a:xfrm>
          <a:prstGeom prst="rect">
            <a:avLst/>
          </a:prstGeom>
          <a:noFill/>
        </p:spPr>
        <p:txBody>
          <a:bodyPr wrap="square" rtlCol="0">
            <a:spAutoFit/>
          </a:bodyPr>
          <a:lstStyle/>
          <a:p>
            <a:pPr algn="ctr"/>
            <a:r>
              <a:rPr lang="en-US" sz="600" i="1" dirty="0">
                <a:solidFill>
                  <a:srgbClr val="C4C4C4"/>
                </a:solidFill>
              </a:rPr>
              <a:t>https://upload.wikimedia.org/wikipedia/commons/thumb/c/c3/Otavalo_Artisan_Market_-_Andes_Mountains_-_South_America_-_photograph_001.JPG/800px-Otavalo_Artisan_Market_-_Andes_Mountains_-_South_America_-_photograph_001.JPG</a:t>
            </a:r>
          </a:p>
        </p:txBody>
      </p:sp>
      <p:sp>
        <p:nvSpPr>
          <p:cNvPr id="5" name="TextBox 4"/>
          <p:cNvSpPr txBox="1"/>
          <p:nvPr/>
        </p:nvSpPr>
        <p:spPr>
          <a:xfrm>
            <a:off x="609599" y="3164175"/>
            <a:ext cx="3934925" cy="216982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“Nationally only 15% of U.S. manufacturers export. That means 85% of U.S. manufacturers could develop a global market strategy to increase market share</a:t>
            </a:r>
            <a:r>
              <a:rPr lang="en-US" dirty="0" smtClean="0"/>
              <a:t>.”</a:t>
            </a:r>
            <a:endParaRPr lang="en-US" baseline="30000" dirty="0"/>
          </a:p>
          <a:p>
            <a:endParaRPr lang="en-US" baseline="30000" dirty="0" smtClean="0"/>
          </a:p>
          <a:p>
            <a:pPr marL="0" lvl="1"/>
            <a:r>
              <a:rPr lang="en-US" sz="1100" i="1" dirty="0"/>
              <a:t>“Exporting Globally May Not Be Just a Good Growth Strategy But an Essential One,” </a:t>
            </a:r>
            <a:r>
              <a:rPr lang="en-US" sz="1100" dirty="0"/>
              <a:t>Export </a:t>
            </a:r>
            <a:r>
              <a:rPr lang="en-US" sz="1100" i="1" dirty="0"/>
              <a:t>Issue No. 20 (Riverside County, California): p. </a:t>
            </a:r>
            <a:r>
              <a:rPr lang="en-US" sz="1100" i="1" dirty="0" smtClean="0"/>
              <a:t>4</a:t>
            </a:r>
            <a:endParaRPr lang="en-US" sz="1100" i="1" dirty="0"/>
          </a:p>
        </p:txBody>
      </p:sp>
    </p:spTree>
    <p:extLst>
      <p:ext uri="{BB962C8B-B14F-4D97-AF65-F5344CB8AC3E}">
        <p14:creationId xmlns:p14="http://schemas.microsoft.com/office/powerpoint/2010/main" val="12226229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50963"/>
            <a:ext cx="8229600" cy="2745037"/>
          </a:xfrm>
        </p:spPr>
        <p:txBody>
          <a:bodyPr/>
          <a:lstStyle/>
          <a:p>
            <a:pPr marL="0" indent="0">
              <a:buNone/>
            </a:pPr>
            <a:r>
              <a:rPr lang="en-US" sz="1700" dirty="0"/>
              <a:t>To strengthen America’s economy, support additional jobs here at home, and ensure long-term, sustainable growth, President Obama launched a government-wide strategy to promote exports. The National Export Initiative (NEI) is one essential component of that strategy</a:t>
            </a:r>
            <a:r>
              <a:rPr lang="en-US" sz="1700" dirty="0" smtClean="0"/>
              <a:t>.</a:t>
            </a:r>
          </a:p>
          <a:p>
            <a:endParaRPr lang="en-US" sz="1700" dirty="0"/>
          </a:p>
          <a:p>
            <a:pPr marL="0" indent="0">
              <a:buNone/>
            </a:pPr>
            <a:r>
              <a:rPr lang="en-US" sz="1700" dirty="0"/>
              <a:t>The Obama Administration has made it a top priority to improve the conditions that directly affect the private sector’s ability to export, working to remove trade barriers abroad, help firms of all sizes and farmers overcome hurdles to entering new markets, and assist with financing. In addition, we have renewed and revitalized our efforts to promote American exports abroad. </a:t>
            </a:r>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66</a:t>
            </a:fld>
            <a:endParaRPr lang="en-US" altLang="en-US" sz="1400" dirty="0">
              <a:latin typeface="Georgia" pitchFamily="18" charset="0"/>
            </a:endParaRPr>
          </a:p>
        </p:txBody>
      </p:sp>
      <p:sp>
        <p:nvSpPr>
          <p:cNvPr id="7" name="Title 5"/>
          <p:cNvSpPr>
            <a:spLocks noGrp="1"/>
          </p:cNvSpPr>
          <p:nvPr>
            <p:ph type="title"/>
          </p:nvPr>
        </p:nvSpPr>
        <p:spPr>
          <a:xfrm>
            <a:off x="152400" y="152400"/>
            <a:ext cx="7239000" cy="685800"/>
          </a:xfrm>
        </p:spPr>
        <p:txBody>
          <a:bodyPr/>
          <a:lstStyle/>
          <a:p>
            <a:r>
              <a:rPr lang="en-US" b="1" dirty="0" smtClean="0">
                <a:solidFill>
                  <a:schemeClr val="tx2"/>
                </a:solidFill>
              </a:rPr>
              <a:t>National Export Initiative</a:t>
            </a:r>
            <a:endParaRPr lang="en-US" sz="1600" b="1" dirty="0">
              <a:solidFill>
                <a:schemeClr val="tx2"/>
              </a:solidFill>
            </a:endParaRPr>
          </a:p>
        </p:txBody>
      </p:sp>
      <p:sp>
        <p:nvSpPr>
          <p:cNvPr id="9" name="TextBox 8"/>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http://www.trade.gov/nei</a:t>
            </a:r>
            <a:r>
              <a:rPr lang="en-US" sz="1200" b="1" i="1" u="sng" dirty="0" smtClean="0">
                <a:solidFill>
                  <a:schemeClr val="accent2"/>
                </a:solidFill>
                <a:hlinkClick r:id="rId2"/>
              </a:rPr>
              <a:t>/</a:t>
            </a:r>
            <a:r>
              <a:rPr lang="en-US" sz="1200" b="1" i="1" u="sng" dirty="0" smtClean="0">
                <a:solidFill>
                  <a:schemeClr val="accent2"/>
                </a:solidFill>
              </a:rPr>
              <a:t> </a:t>
            </a:r>
            <a:endParaRPr lang="en-US" sz="1200" b="1" i="1" u="sng" dirty="0">
              <a:solidFill>
                <a:schemeClr val="accent2"/>
              </a:solidFill>
            </a:endParaRPr>
          </a:p>
        </p:txBody>
      </p:sp>
      <p:pic>
        <p:nvPicPr>
          <p:cNvPr id="3075" name="Picture 3" descr="H:\DesktopFiles\Catrina Corley\Pictures\nei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866775"/>
            <a:ext cx="19050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DesktopFiles\Catrina Corley\Pictures\neii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6888" y="1676400"/>
            <a:ext cx="5610225"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0172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904922"/>
            <a:ext cx="8001000" cy="4267201"/>
          </a:xfrm>
        </p:spPr>
        <p:txBody>
          <a:bodyPr/>
          <a:lstStyle/>
          <a:p>
            <a:r>
              <a:rPr lang="en-US" dirty="0"/>
              <a:t>A Schedule B number is a 10-digit number used in the United States to classify physical goods for export to another country. The Schedule B is based on the international Harmonized System (HS) of 6-digit commodity classification codes. There is a Schedule B number for every physical product, from paperclips to airplanes</a:t>
            </a:r>
            <a:r>
              <a:rPr lang="en-US" dirty="0" smtClean="0"/>
              <a:t>.</a:t>
            </a:r>
          </a:p>
          <a:p>
            <a:endParaRPr lang="en-US" dirty="0" smtClean="0"/>
          </a:p>
          <a:p>
            <a:r>
              <a:rPr lang="en-US" dirty="0" smtClean="0"/>
              <a:t>You </a:t>
            </a:r>
            <a:r>
              <a:rPr lang="en-US" dirty="0"/>
              <a:t>can find your Schedule B number using the free online Schedule B Search accessible through </a:t>
            </a:r>
            <a:r>
              <a:rPr lang="en-US" dirty="0" smtClean="0">
                <a:hlinkClick r:id="rId3"/>
              </a:rPr>
              <a:t>htp://www.census.gov/scheduleb</a:t>
            </a:r>
            <a:r>
              <a:rPr lang="en-US" dirty="0" smtClean="0"/>
              <a:t>. </a:t>
            </a:r>
            <a:r>
              <a:rPr lang="en-US" dirty="0"/>
              <a:t>If you need export classification assistance, email </a:t>
            </a:r>
            <a:r>
              <a:rPr lang="en-US" dirty="0">
                <a:hlinkClick r:id="rId4"/>
              </a:rPr>
              <a:t>ftd.scheduleb@census.gov </a:t>
            </a:r>
            <a:r>
              <a:rPr lang="en-US" dirty="0"/>
              <a:t>or call 1-800-549-0595, Menu Option #</a:t>
            </a:r>
            <a:r>
              <a:rPr lang="en-US" dirty="0" smtClean="0"/>
              <a:t>2. </a:t>
            </a:r>
          </a:p>
          <a:p>
            <a:endParaRPr lang="en-US" dirty="0"/>
          </a:p>
          <a:p>
            <a:r>
              <a:rPr lang="en-US" dirty="0"/>
              <a:t>The Schedule B is revised once annually</a:t>
            </a:r>
            <a:r>
              <a:rPr lang="en-US" dirty="0" smtClean="0"/>
              <a:t>.</a:t>
            </a:r>
          </a:p>
          <a:p>
            <a:endParaRPr lang="en-US" dirty="0"/>
          </a:p>
          <a:p>
            <a:r>
              <a:rPr lang="en-US" dirty="0"/>
              <a:t>New Codes are usually effective January </a:t>
            </a:r>
            <a:r>
              <a:rPr lang="en-US" dirty="0" smtClean="0"/>
              <a:t>1.</a:t>
            </a:r>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67</a:t>
            </a:fld>
            <a:endParaRPr lang="en-US" altLang="en-US" sz="1400" dirty="0">
              <a:latin typeface="Georgia" pitchFamily="18" charset="0"/>
            </a:endParaRPr>
          </a:p>
        </p:txBody>
      </p:sp>
      <p:sp>
        <p:nvSpPr>
          <p:cNvPr id="7" name="Title 5"/>
          <p:cNvSpPr>
            <a:spLocks noGrp="1"/>
          </p:cNvSpPr>
          <p:nvPr>
            <p:ph type="title"/>
          </p:nvPr>
        </p:nvSpPr>
        <p:spPr>
          <a:xfrm>
            <a:off x="152400" y="152400"/>
            <a:ext cx="7239000" cy="685800"/>
          </a:xfrm>
        </p:spPr>
        <p:txBody>
          <a:bodyPr/>
          <a:lstStyle/>
          <a:p>
            <a:r>
              <a:rPr lang="en-US" b="1" dirty="0" smtClean="0">
                <a:solidFill>
                  <a:schemeClr val="tx2"/>
                </a:solidFill>
              </a:rPr>
              <a:t>Exporting: Essential Steps to Success</a:t>
            </a:r>
            <a:endParaRPr lang="en-US" sz="1600" b="1" dirty="0">
              <a:solidFill>
                <a:schemeClr val="tx2"/>
              </a:solidFill>
            </a:endParaRPr>
          </a:p>
        </p:txBody>
      </p:sp>
      <p:sp>
        <p:nvSpPr>
          <p:cNvPr id="10" name="TextBox 9"/>
          <p:cNvSpPr txBox="1"/>
          <p:nvPr/>
        </p:nvSpPr>
        <p:spPr>
          <a:xfrm>
            <a:off x="1333500" y="6200001"/>
            <a:ext cx="6477000" cy="276999"/>
          </a:xfrm>
          <a:prstGeom prst="rect">
            <a:avLst/>
          </a:prstGeom>
          <a:noFill/>
        </p:spPr>
        <p:txBody>
          <a:bodyPr wrap="square" rtlCol="0">
            <a:spAutoFit/>
          </a:bodyPr>
          <a:lstStyle/>
          <a:p>
            <a:pPr algn="ctr"/>
            <a:r>
              <a:rPr lang="en-US" sz="1200" b="1" i="1" u="sng" dirty="0" smtClean="0">
                <a:solidFill>
                  <a:schemeClr val="accent2"/>
                </a:solidFill>
                <a:hlinkClick r:id="rId3"/>
              </a:rPr>
              <a:t>www.census.gov/scheduleb</a:t>
            </a:r>
            <a:r>
              <a:rPr lang="en-US" sz="1200" b="1" i="1" u="sng" dirty="0" smtClean="0">
                <a:solidFill>
                  <a:schemeClr val="accent2"/>
                </a:solidFill>
              </a:rPr>
              <a:t> </a:t>
            </a:r>
            <a:endParaRPr lang="en-US" sz="1200" b="1" i="1" u="sng" dirty="0">
              <a:solidFill>
                <a:schemeClr val="accent2"/>
              </a:solidFill>
            </a:endParaRPr>
          </a:p>
        </p:txBody>
      </p:sp>
      <p:sp>
        <p:nvSpPr>
          <p:cNvPr id="12" name="Rectangle 11"/>
          <p:cNvSpPr/>
          <p:nvPr/>
        </p:nvSpPr>
        <p:spPr>
          <a:xfrm>
            <a:off x="457200" y="1295400"/>
            <a:ext cx="2971800" cy="400110"/>
          </a:xfrm>
          <a:prstGeom prst="rect">
            <a:avLst/>
          </a:prstGeom>
        </p:spPr>
        <p:txBody>
          <a:bodyPr wrap="square">
            <a:spAutoFit/>
          </a:bodyPr>
          <a:lstStyle/>
          <a:p>
            <a:pPr lvl="0"/>
            <a:r>
              <a:rPr lang="en-US" sz="2000" b="1" dirty="0">
                <a:solidFill>
                  <a:srgbClr val="00B0F0"/>
                </a:solidFill>
              </a:rPr>
              <a:t>U.S. Schedule B</a:t>
            </a:r>
          </a:p>
        </p:txBody>
      </p:sp>
      <p:pic>
        <p:nvPicPr>
          <p:cNvPr id="4098" name="Picture 2" descr="H:\DesktopFiles\Catrina Corley\Pictures\sched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962302"/>
            <a:ext cx="3675063" cy="79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9957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191000"/>
            <a:ext cx="8001000" cy="1828800"/>
          </a:xfrm>
        </p:spPr>
        <p:txBody>
          <a:bodyPr/>
          <a:lstStyle/>
          <a:p>
            <a:pPr marL="0" indent="0">
              <a:buNone/>
            </a:pPr>
            <a:r>
              <a:rPr lang="en-US" dirty="0" smtClean="0"/>
              <a:t>The </a:t>
            </a:r>
            <a:r>
              <a:rPr lang="en-US" dirty="0"/>
              <a:t>international Harmonized System (HS) is administrated by the World Customs Organization and serves as the foundation for the import and export classification systems used in the United States. The United States (U.S.) import classification system, the</a:t>
            </a:r>
            <a:r>
              <a:rPr lang="en-US" b="1" dirty="0"/>
              <a:t> Harmonized Tariff Schedule (HTS) </a:t>
            </a:r>
            <a:r>
              <a:rPr lang="en-US" dirty="0" smtClean="0"/>
              <a:t>is </a:t>
            </a:r>
            <a:r>
              <a:rPr lang="en-US" dirty="0"/>
              <a:t>a</a:t>
            </a:r>
            <a:r>
              <a:rPr lang="en-US" dirty="0" smtClean="0"/>
              <a:t>dministered </a:t>
            </a:r>
            <a:r>
              <a:rPr lang="en-US" dirty="0"/>
              <a:t>by the U.S. International Trade Administration Commission (USITC</a:t>
            </a:r>
            <a:r>
              <a:rPr lang="en-US" dirty="0" smtClean="0"/>
              <a:t>).</a:t>
            </a:r>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68</a:t>
            </a:fld>
            <a:endParaRPr lang="en-US" altLang="en-US" sz="1400" dirty="0">
              <a:latin typeface="Georgia" pitchFamily="18" charset="0"/>
            </a:endParaRPr>
          </a:p>
        </p:txBody>
      </p:sp>
      <p:sp>
        <p:nvSpPr>
          <p:cNvPr id="7" name="Title 5"/>
          <p:cNvSpPr>
            <a:spLocks noGrp="1"/>
          </p:cNvSpPr>
          <p:nvPr>
            <p:ph type="title"/>
          </p:nvPr>
        </p:nvSpPr>
        <p:spPr>
          <a:xfrm>
            <a:off x="152400" y="152400"/>
            <a:ext cx="7239000" cy="685800"/>
          </a:xfrm>
        </p:spPr>
        <p:txBody>
          <a:bodyPr/>
          <a:lstStyle/>
          <a:p>
            <a:r>
              <a:rPr lang="en-US" b="1" dirty="0" smtClean="0">
                <a:solidFill>
                  <a:schemeClr val="tx2"/>
                </a:solidFill>
              </a:rPr>
              <a:t>Exporting: Essential Steps to Success</a:t>
            </a:r>
            <a:endParaRPr lang="en-US" sz="1600" b="1" dirty="0">
              <a:solidFill>
                <a:schemeClr val="tx2"/>
              </a:solidFill>
            </a:endParaRPr>
          </a:p>
        </p:txBody>
      </p:sp>
      <p:sp>
        <p:nvSpPr>
          <p:cNvPr id="10" name="TextBox 9"/>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http://hts.usitc.gov</a:t>
            </a:r>
            <a:endParaRPr lang="en-US" sz="1200" b="1" i="1" u="sng" dirty="0">
              <a:solidFill>
                <a:schemeClr val="accent2"/>
              </a:solidFill>
            </a:endParaRPr>
          </a:p>
        </p:txBody>
      </p:sp>
      <p:sp>
        <p:nvSpPr>
          <p:cNvPr id="12" name="Rectangle 11"/>
          <p:cNvSpPr/>
          <p:nvPr/>
        </p:nvSpPr>
        <p:spPr>
          <a:xfrm>
            <a:off x="457200" y="1352490"/>
            <a:ext cx="4876800" cy="400110"/>
          </a:xfrm>
          <a:prstGeom prst="rect">
            <a:avLst/>
          </a:prstGeom>
        </p:spPr>
        <p:txBody>
          <a:bodyPr wrap="square">
            <a:spAutoFit/>
          </a:bodyPr>
          <a:lstStyle/>
          <a:p>
            <a:pPr lvl="0"/>
            <a:r>
              <a:rPr lang="en-US" sz="2000" b="1" dirty="0">
                <a:solidFill>
                  <a:srgbClr val="00B0F0"/>
                </a:solidFill>
              </a:rPr>
              <a:t>Harmonized Tariff System (HTS) </a:t>
            </a:r>
          </a:p>
        </p:txBody>
      </p:sp>
      <p:pic>
        <p:nvPicPr>
          <p:cNvPr id="2050" name="Picture 2" descr="H:\DesktopFiles\Catrina Corley\Pictures\htssear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263" y="2038350"/>
            <a:ext cx="3781425"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9389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0100" y="2182207"/>
            <a:ext cx="4271010" cy="2312610"/>
          </a:xfrm>
        </p:spPr>
        <p:txBody>
          <a:bodyPr/>
          <a:lstStyle/>
          <a:p>
            <a:pPr marL="0" indent="0">
              <a:buNone/>
            </a:pPr>
            <a:r>
              <a:rPr lang="en-US" dirty="0" smtClean="0"/>
              <a:t>The </a:t>
            </a:r>
            <a:r>
              <a:rPr lang="en-US" dirty="0"/>
              <a:t>Harmonized Tariff System (HTS) assigns a number to each product that is traded internationally to insure that Customs officers and statisticians around the world are referring to the same thing when classifying a product. Almost all countries now use the harmonized tariff </a:t>
            </a:r>
            <a:r>
              <a:rPr lang="en-US" dirty="0" smtClean="0"/>
              <a:t>system.</a:t>
            </a:r>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69</a:t>
            </a:fld>
            <a:endParaRPr lang="en-US" altLang="en-US" sz="1400" dirty="0">
              <a:latin typeface="Georgia" pitchFamily="18" charset="0"/>
            </a:endParaRPr>
          </a:p>
        </p:txBody>
      </p:sp>
      <p:sp>
        <p:nvSpPr>
          <p:cNvPr id="7" name="Title 5"/>
          <p:cNvSpPr>
            <a:spLocks noGrp="1"/>
          </p:cNvSpPr>
          <p:nvPr>
            <p:ph type="title"/>
          </p:nvPr>
        </p:nvSpPr>
        <p:spPr>
          <a:xfrm>
            <a:off x="152400" y="152400"/>
            <a:ext cx="7239000" cy="685800"/>
          </a:xfrm>
        </p:spPr>
        <p:txBody>
          <a:bodyPr/>
          <a:lstStyle/>
          <a:p>
            <a:r>
              <a:rPr lang="en-US" b="1" dirty="0" smtClean="0">
                <a:solidFill>
                  <a:schemeClr val="tx2"/>
                </a:solidFill>
              </a:rPr>
              <a:t>Exporting: Essential Steps to Success</a:t>
            </a:r>
            <a:endParaRPr lang="en-US" sz="1600" b="1" dirty="0">
              <a:solidFill>
                <a:schemeClr val="tx2"/>
              </a:solidFill>
            </a:endParaRPr>
          </a:p>
        </p:txBody>
      </p:sp>
      <p:sp>
        <p:nvSpPr>
          <p:cNvPr id="10" name="TextBox 9"/>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http://hts.usitc.gov</a:t>
            </a:r>
            <a:endParaRPr lang="en-US" sz="1200" b="1" i="1" u="sng" dirty="0">
              <a:solidFill>
                <a:schemeClr val="accent2"/>
              </a:solidFill>
            </a:endParaRPr>
          </a:p>
        </p:txBody>
      </p:sp>
      <p:sp>
        <p:nvSpPr>
          <p:cNvPr id="12" name="Rectangle 11"/>
          <p:cNvSpPr/>
          <p:nvPr/>
        </p:nvSpPr>
        <p:spPr>
          <a:xfrm>
            <a:off x="457200" y="1295400"/>
            <a:ext cx="4876800" cy="400110"/>
          </a:xfrm>
          <a:prstGeom prst="rect">
            <a:avLst/>
          </a:prstGeom>
        </p:spPr>
        <p:txBody>
          <a:bodyPr wrap="square">
            <a:spAutoFit/>
          </a:bodyPr>
          <a:lstStyle/>
          <a:p>
            <a:pPr lvl="0"/>
            <a:r>
              <a:rPr lang="en-US" sz="2000" b="1" dirty="0">
                <a:solidFill>
                  <a:srgbClr val="00B0F0"/>
                </a:solidFill>
              </a:rPr>
              <a:t>Harmonized Tariff System (HTS) </a:t>
            </a:r>
          </a:p>
        </p:txBody>
      </p:sp>
      <p:pic>
        <p:nvPicPr>
          <p:cNvPr id="13314" name="Picture 2" descr="H:\DesktopFiles\Catrina Corley\Pictures\internationmail_gap1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3810000" cy="256222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bwMode="auto">
          <a:xfrm>
            <a:off x="609600" y="4874121"/>
            <a:ext cx="8001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pPr>
            <a:r>
              <a:rPr lang="en-US" kern="0" dirty="0" smtClean="0"/>
              <a:t>The Harmonized Tariff Schedule is only harmonized internationally to 6 digits, while the U.S. HTS goes to 10 digits. HS numbers and Schedule B numbers will be the same up to the first 6 digits as the importing country's classification code.</a:t>
            </a:r>
          </a:p>
        </p:txBody>
      </p:sp>
      <p:sp>
        <p:nvSpPr>
          <p:cNvPr id="13" name="TextBox 12"/>
          <p:cNvSpPr txBox="1"/>
          <p:nvPr/>
        </p:nvSpPr>
        <p:spPr>
          <a:xfrm>
            <a:off x="381000" y="4619625"/>
            <a:ext cx="4267200" cy="200055"/>
          </a:xfrm>
          <a:prstGeom prst="rect">
            <a:avLst/>
          </a:prstGeom>
          <a:noFill/>
        </p:spPr>
        <p:txBody>
          <a:bodyPr wrap="square" rtlCol="0">
            <a:spAutoFit/>
          </a:bodyPr>
          <a:lstStyle/>
          <a:p>
            <a:pPr algn="ctr"/>
            <a:r>
              <a:rPr lang="en-US" sz="700" i="1" dirty="0">
                <a:solidFill>
                  <a:srgbClr val="C4C4C4"/>
                </a:solidFill>
              </a:rPr>
              <a:t>https://about.usps.com/postal-bulletin/2005/html/pb22167/internationmail_gap10.gif</a:t>
            </a:r>
          </a:p>
        </p:txBody>
      </p:sp>
    </p:spTree>
    <p:extLst>
      <p:ext uri="{BB962C8B-B14F-4D97-AF65-F5344CB8AC3E}">
        <p14:creationId xmlns:p14="http://schemas.microsoft.com/office/powerpoint/2010/main" val="32551570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DesktopFiles\Catrina Corley\Documents\otexa_hotel.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89" y="1304925"/>
            <a:ext cx="9352379" cy="68484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52400" y="152400"/>
            <a:ext cx="8915400" cy="762000"/>
          </a:xfrm>
        </p:spPr>
        <p:txBody>
          <a:bodyPr/>
          <a:lstStyle/>
          <a:p>
            <a:r>
              <a:rPr lang="en-US" b="1" dirty="0" smtClean="0">
                <a:solidFill>
                  <a:schemeClr val="tx2"/>
                </a:solidFill>
              </a:rPr>
              <a:t>U.S. Department of Commerce</a:t>
            </a:r>
            <a:r>
              <a:rPr lang="en-US" sz="3200" b="1" dirty="0" smtClean="0">
                <a:solidFill>
                  <a:schemeClr val="tx2"/>
                </a:solidFill>
              </a:rPr>
              <a:t/>
            </a:r>
            <a:br>
              <a:rPr lang="en-US" sz="3200" b="1" dirty="0" smtClean="0">
                <a:solidFill>
                  <a:schemeClr val="tx2"/>
                </a:solidFill>
              </a:rPr>
            </a:br>
            <a:r>
              <a:rPr lang="en-US" sz="1600" b="1" dirty="0" smtClean="0">
                <a:solidFill>
                  <a:schemeClr val="tx2"/>
                </a:solidFill>
              </a:rPr>
              <a:t>Office of Textiles and Apparel (OTEXA) </a:t>
            </a:r>
            <a:endParaRPr lang="en-US" sz="1600" b="1" dirty="0">
              <a:solidFill>
                <a:schemeClr val="tx2"/>
              </a:solidFill>
            </a:endParaRPr>
          </a:p>
        </p:txBody>
      </p:sp>
      <p:sp>
        <p:nvSpPr>
          <p:cNvPr id="5" name="Slide Number Placeholder 4"/>
          <p:cNvSpPr>
            <a:spLocks noGrp="1"/>
          </p:cNvSpPr>
          <p:nvPr>
            <p:ph type="sldNum" sz="quarter" idx="11"/>
          </p:nvPr>
        </p:nvSpPr>
        <p:spPr/>
        <p:txBody>
          <a:bodyPr/>
          <a:lstStyle/>
          <a:p>
            <a:pPr>
              <a:defRPr/>
            </a:pPr>
            <a:fld id="{E009FE82-1112-454E-8626-2553F8012F64}" type="slidenum">
              <a:rPr lang="en-US" altLang="en-US" smtClean="0"/>
              <a:pPr>
                <a:defRPr/>
              </a:pPr>
              <a:t>7</a:t>
            </a:fld>
            <a:endParaRPr lang="en-US" altLang="en-US" sz="1400" dirty="0">
              <a:latin typeface="Georgia" pitchFamily="18" charset="0"/>
            </a:endParaRPr>
          </a:p>
        </p:txBody>
      </p:sp>
      <p:sp>
        <p:nvSpPr>
          <p:cNvPr id="8" name="TextBox 7"/>
          <p:cNvSpPr txBox="1"/>
          <p:nvPr/>
        </p:nvSpPr>
        <p:spPr>
          <a:xfrm>
            <a:off x="1333500" y="6248400"/>
            <a:ext cx="6477000" cy="228925"/>
          </a:xfrm>
          <a:prstGeom prst="rect">
            <a:avLst/>
          </a:prstGeom>
          <a:noFill/>
        </p:spPr>
        <p:txBody>
          <a:bodyPr wrap="square" rtlCol="0">
            <a:spAutoFit/>
          </a:bodyPr>
          <a:lstStyle/>
          <a:p>
            <a:pPr algn="ctr"/>
            <a:r>
              <a:rPr lang="en-US" sz="1200" b="1" i="1" u="sng" dirty="0" smtClean="0">
                <a:solidFill>
                  <a:schemeClr val="accent2"/>
                </a:solidFill>
                <a:hlinkClick r:id="rId3"/>
              </a:rPr>
              <a:t>http://otexa.trade.gov</a:t>
            </a:r>
            <a:endParaRPr lang="en-US" sz="1200" b="1" i="1" u="sng" dirty="0">
              <a:solidFill>
                <a:schemeClr val="accent2"/>
              </a:solidFill>
            </a:endParaRPr>
          </a:p>
        </p:txBody>
      </p:sp>
      <p:pic>
        <p:nvPicPr>
          <p:cNvPr id="10" name="Picture 3" descr="H:\DesktopFiles\Catrina Corley\Pictures\itafoo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6548259"/>
            <a:ext cx="3962400" cy="233541"/>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8"/>
          <p:cNvSpPr>
            <a:spLocks noGrp="1"/>
          </p:cNvSpPr>
          <p:nvPr>
            <p:ph idx="1"/>
          </p:nvPr>
        </p:nvSpPr>
        <p:spPr>
          <a:xfrm>
            <a:off x="1066799" y="2777067"/>
            <a:ext cx="7005191" cy="1185333"/>
          </a:xfrm>
        </p:spPr>
        <p:txBody>
          <a:bodyPr rtlCol="0">
            <a:noAutofit/>
          </a:bodyPr>
          <a:lstStyle/>
          <a:p>
            <a:pPr marL="0" indent="0" fontAlgn="auto">
              <a:spcAft>
                <a:spcPts val="0"/>
              </a:spcAft>
              <a:buNone/>
              <a:defRPr/>
            </a:pPr>
            <a:r>
              <a:rPr lang="en-US" dirty="0" smtClean="0">
                <a:latin typeface="+mj-lt"/>
                <a:cs typeface="Times New Roman" pitchFamily="18" charset="0"/>
              </a:rPr>
              <a:t>With increasing demands by consumers, brands and retailers for “Made-in-USA” products,  OTEXA has developed an online registry that will showcase domestic manufacturers, suppliers of apparel, textiles, and footwear.  </a:t>
            </a:r>
          </a:p>
        </p:txBody>
      </p:sp>
      <p:pic>
        <p:nvPicPr>
          <p:cNvPr id="8195" name="Picture 3" descr="H:\DesktopFiles\Catrina Corley\Pictures\Made-in-USA_ta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0070" y="4176360"/>
            <a:ext cx="3121921" cy="16910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DesktopFiles\Catrina Corley\Pictures\otexafron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630" y="1379566"/>
            <a:ext cx="7457088" cy="459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4280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600" y="1752601"/>
            <a:ext cx="4648200" cy="4419600"/>
          </a:xfrm>
        </p:spPr>
        <p:txBody>
          <a:bodyPr/>
          <a:lstStyle/>
          <a:p>
            <a:pPr>
              <a:buFont typeface="+mj-lt"/>
              <a:buAutoNum type="arabicParenR"/>
            </a:pPr>
            <a:r>
              <a:rPr lang="en-US" dirty="0" smtClean="0"/>
              <a:t>To </a:t>
            </a:r>
            <a:r>
              <a:rPr lang="en-US" dirty="0"/>
              <a:t>determine applicable import tariff rates and whether a product qualifies for a preferential tariff under a Free Trade Agreement</a:t>
            </a:r>
            <a:r>
              <a:rPr lang="en-US" dirty="0" smtClean="0"/>
              <a:t>;</a:t>
            </a:r>
          </a:p>
          <a:p>
            <a:pPr>
              <a:buFont typeface="+mj-lt"/>
              <a:buAutoNum type="arabicParenR"/>
            </a:pPr>
            <a:endParaRPr lang="en-US" dirty="0"/>
          </a:p>
          <a:p>
            <a:pPr>
              <a:buFont typeface="+mj-lt"/>
              <a:buAutoNum type="arabicParenR"/>
            </a:pPr>
            <a:r>
              <a:rPr lang="en-US" dirty="0" smtClean="0"/>
              <a:t>To </a:t>
            </a:r>
            <a:r>
              <a:rPr lang="en-US" dirty="0"/>
              <a:t>file the Electronic Export Information in the Automated Export System (AES); </a:t>
            </a:r>
            <a:r>
              <a:rPr lang="en-US" dirty="0" smtClean="0"/>
              <a:t>and</a:t>
            </a:r>
          </a:p>
          <a:p>
            <a:pPr>
              <a:buFont typeface="+mj-lt"/>
              <a:buAutoNum type="arabicParenR"/>
            </a:pPr>
            <a:endParaRPr lang="en-US" dirty="0"/>
          </a:p>
          <a:p>
            <a:pPr>
              <a:buFont typeface="+mj-lt"/>
              <a:buAutoNum type="arabicParenR"/>
            </a:pPr>
            <a:r>
              <a:rPr lang="en-US" dirty="0" smtClean="0"/>
              <a:t>To </a:t>
            </a:r>
            <a:r>
              <a:rPr lang="en-US" dirty="0"/>
              <a:t>complete shipping documents, such as certificates of origin</a:t>
            </a:r>
            <a:r>
              <a:rPr lang="en-US" dirty="0" smtClean="0"/>
              <a:t>.</a:t>
            </a:r>
          </a:p>
          <a:p>
            <a:pPr marL="0" indent="0">
              <a:buNone/>
            </a:pPr>
            <a:endParaRPr lang="en-US" dirty="0"/>
          </a:p>
          <a:p>
            <a:pPr marL="0" indent="0" algn="ctr">
              <a:buNone/>
            </a:pPr>
            <a:r>
              <a:rPr lang="en-US" dirty="0">
                <a:hlinkClick r:id="rId2"/>
              </a:rPr>
              <a:t>How to identify your product’s Schedule B number Video</a:t>
            </a:r>
            <a:endParaRPr lang="en-US" dirty="0" smtClean="0"/>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70</a:t>
            </a:fld>
            <a:endParaRPr lang="en-US" altLang="en-US" sz="1400" dirty="0">
              <a:latin typeface="Georgia" pitchFamily="18" charset="0"/>
            </a:endParaRPr>
          </a:p>
        </p:txBody>
      </p:sp>
      <p:sp>
        <p:nvSpPr>
          <p:cNvPr id="7" name="Title 5"/>
          <p:cNvSpPr>
            <a:spLocks noGrp="1"/>
          </p:cNvSpPr>
          <p:nvPr>
            <p:ph type="title"/>
          </p:nvPr>
        </p:nvSpPr>
        <p:spPr>
          <a:xfrm>
            <a:off x="152400" y="152400"/>
            <a:ext cx="7239000" cy="685800"/>
          </a:xfrm>
        </p:spPr>
        <p:txBody>
          <a:bodyPr/>
          <a:lstStyle/>
          <a:p>
            <a:r>
              <a:rPr lang="en-US" b="1" dirty="0" smtClean="0">
                <a:solidFill>
                  <a:schemeClr val="tx2"/>
                </a:solidFill>
              </a:rPr>
              <a:t>Exporting: Essential Steps to Success</a:t>
            </a:r>
            <a:endParaRPr lang="en-US" sz="1600" b="1" dirty="0">
              <a:solidFill>
                <a:schemeClr val="tx2"/>
              </a:solidFill>
            </a:endParaRPr>
          </a:p>
        </p:txBody>
      </p:sp>
      <p:sp>
        <p:nvSpPr>
          <p:cNvPr id="10" name="TextBox 9"/>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http://www.export.gov/logistics/eg_main_018119.asp</a:t>
            </a:r>
            <a:endParaRPr lang="en-US" sz="1200" b="1" i="1" u="sng" dirty="0">
              <a:solidFill>
                <a:schemeClr val="accent2"/>
              </a:solidFill>
            </a:endParaRPr>
          </a:p>
        </p:txBody>
      </p:sp>
      <p:sp>
        <p:nvSpPr>
          <p:cNvPr id="12" name="Rectangle 11"/>
          <p:cNvSpPr/>
          <p:nvPr/>
        </p:nvSpPr>
        <p:spPr>
          <a:xfrm>
            <a:off x="457200" y="1295400"/>
            <a:ext cx="8382000" cy="707886"/>
          </a:xfrm>
          <a:prstGeom prst="rect">
            <a:avLst/>
          </a:prstGeom>
        </p:spPr>
        <p:txBody>
          <a:bodyPr wrap="square">
            <a:spAutoFit/>
          </a:bodyPr>
          <a:lstStyle/>
          <a:p>
            <a:pPr lvl="0"/>
            <a:r>
              <a:rPr lang="en-US" sz="2000" b="1" dirty="0">
                <a:solidFill>
                  <a:srgbClr val="00B0F0"/>
                </a:solidFill>
              </a:rPr>
              <a:t>Why you need to know your product’s Schedule B and HS </a:t>
            </a:r>
            <a:r>
              <a:rPr lang="en-US" sz="2000" b="1" dirty="0" smtClean="0">
                <a:solidFill>
                  <a:srgbClr val="00B0F0"/>
                </a:solidFill>
              </a:rPr>
              <a:t>numbers</a:t>
            </a:r>
            <a:r>
              <a:rPr lang="en-US" sz="2000" b="1" dirty="0">
                <a:solidFill>
                  <a:srgbClr val="00B0F0"/>
                </a:solidFill>
              </a:rPr>
              <a:t>:</a:t>
            </a:r>
          </a:p>
        </p:txBody>
      </p:sp>
      <p:pic>
        <p:nvPicPr>
          <p:cNvPr id="2050" name="Picture 2" descr="H:\DesktopFiles\Catrina Corley\Pictures\certoforig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78" y="2286000"/>
            <a:ext cx="3455322"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8371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800255"/>
            <a:ext cx="8001000" cy="3958812"/>
          </a:xfrm>
        </p:spPr>
        <p:txBody>
          <a:bodyPr/>
          <a:lstStyle/>
          <a:p>
            <a:r>
              <a:rPr lang="en-US" dirty="0"/>
              <a:t>Be familiar with US export laws and necessary </a:t>
            </a:r>
            <a:r>
              <a:rPr lang="en-US" dirty="0" smtClean="0"/>
              <a:t>documentation:</a:t>
            </a:r>
            <a:endParaRPr lang="en-US" dirty="0"/>
          </a:p>
          <a:p>
            <a:pPr lvl="1"/>
            <a:r>
              <a:rPr lang="en-US" dirty="0"/>
              <a:t>Foreign Corrupt Practices </a:t>
            </a:r>
            <a:r>
              <a:rPr lang="en-US" dirty="0" smtClean="0"/>
              <a:t>Act </a:t>
            </a:r>
          </a:p>
          <a:p>
            <a:pPr lvl="2"/>
            <a:r>
              <a:rPr lang="en-US" i="1" dirty="0" smtClean="0">
                <a:hlinkClick r:id="rId2"/>
              </a:rPr>
              <a:t>http</a:t>
            </a:r>
            <a:r>
              <a:rPr lang="en-US" i="1" dirty="0">
                <a:hlinkClick r:id="rId2"/>
              </a:rPr>
              <a:t>://</a:t>
            </a:r>
            <a:r>
              <a:rPr lang="en-US" i="1" dirty="0" smtClean="0">
                <a:hlinkClick r:id="rId2"/>
              </a:rPr>
              <a:t>www.justice.gov/criminal-fraud/foreign-corrupt-practices-act</a:t>
            </a:r>
            <a:r>
              <a:rPr lang="en-US" i="1" dirty="0" smtClean="0"/>
              <a:t> </a:t>
            </a:r>
            <a:endParaRPr lang="en-US" i="1" dirty="0"/>
          </a:p>
          <a:p>
            <a:pPr lvl="1"/>
            <a:r>
              <a:rPr lang="en-US" dirty="0"/>
              <a:t>Anti-Boycott Act</a:t>
            </a:r>
          </a:p>
          <a:p>
            <a:pPr lvl="1"/>
            <a:r>
              <a:rPr lang="en-US" dirty="0"/>
              <a:t>Export Controls</a:t>
            </a:r>
          </a:p>
          <a:p>
            <a:pPr lvl="1"/>
            <a:r>
              <a:rPr lang="en-US" dirty="0"/>
              <a:t>Free Trade Agreement Requirements </a:t>
            </a:r>
          </a:p>
          <a:p>
            <a:pPr lvl="1"/>
            <a:r>
              <a:rPr lang="en-US" dirty="0"/>
              <a:t>Export Restrictions</a:t>
            </a:r>
          </a:p>
          <a:p>
            <a:pPr lvl="1"/>
            <a:r>
              <a:rPr lang="en-US" dirty="0"/>
              <a:t>Harmonized Tariff Schedule</a:t>
            </a:r>
          </a:p>
          <a:p>
            <a:pPr lvl="1"/>
            <a:r>
              <a:rPr lang="en-US" dirty="0"/>
              <a:t>Office of Foreign Asset Controls - List of Specially Designated Nationals and Blocked </a:t>
            </a:r>
            <a:r>
              <a:rPr lang="en-US" dirty="0" smtClean="0"/>
              <a:t>Persons</a:t>
            </a:r>
          </a:p>
          <a:p>
            <a:pPr lvl="2"/>
            <a:r>
              <a:rPr lang="en-US" i="1" dirty="0" smtClean="0">
                <a:hlinkClick r:id="rId3"/>
              </a:rPr>
              <a:t>http</a:t>
            </a:r>
            <a:r>
              <a:rPr lang="en-US" i="1" dirty="0">
                <a:hlinkClick r:id="rId3"/>
              </a:rPr>
              <a:t>://www.ustreas.gov/offices/enforcement/ofac</a:t>
            </a:r>
            <a:r>
              <a:rPr lang="en-US" i="1" dirty="0" smtClean="0">
                <a:hlinkClick r:id="rId3"/>
              </a:rPr>
              <a:t>/</a:t>
            </a:r>
            <a:r>
              <a:rPr lang="en-US" i="1" dirty="0" smtClean="0"/>
              <a:t> </a:t>
            </a:r>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71</a:t>
            </a:fld>
            <a:endParaRPr lang="en-US" altLang="en-US" sz="1400" dirty="0">
              <a:latin typeface="Georgia" pitchFamily="18" charset="0"/>
            </a:endParaRPr>
          </a:p>
        </p:txBody>
      </p:sp>
      <p:sp>
        <p:nvSpPr>
          <p:cNvPr id="7" name="Title 5"/>
          <p:cNvSpPr>
            <a:spLocks noGrp="1"/>
          </p:cNvSpPr>
          <p:nvPr>
            <p:ph type="title"/>
          </p:nvPr>
        </p:nvSpPr>
        <p:spPr>
          <a:xfrm>
            <a:off x="152400" y="152400"/>
            <a:ext cx="7239000" cy="685800"/>
          </a:xfrm>
        </p:spPr>
        <p:txBody>
          <a:bodyPr/>
          <a:lstStyle/>
          <a:p>
            <a:r>
              <a:rPr lang="en-US" b="1" dirty="0" smtClean="0">
                <a:solidFill>
                  <a:schemeClr val="tx2"/>
                </a:solidFill>
              </a:rPr>
              <a:t>Exporting: Essential Steps to Success</a:t>
            </a:r>
            <a:endParaRPr lang="en-US" sz="1600" b="1" dirty="0">
              <a:solidFill>
                <a:schemeClr val="tx2"/>
              </a:solidFill>
            </a:endParaRPr>
          </a:p>
        </p:txBody>
      </p:sp>
      <p:sp>
        <p:nvSpPr>
          <p:cNvPr id="10" name="TextBox 9"/>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4"/>
              </a:rPr>
              <a:t>http://www.export.gov</a:t>
            </a:r>
            <a:endParaRPr lang="en-US" sz="1200" b="1" i="1" u="sng" dirty="0">
              <a:solidFill>
                <a:schemeClr val="accent2"/>
              </a:solidFill>
            </a:endParaRPr>
          </a:p>
        </p:txBody>
      </p:sp>
      <p:sp>
        <p:nvSpPr>
          <p:cNvPr id="12" name="Rectangle 11"/>
          <p:cNvSpPr/>
          <p:nvPr/>
        </p:nvSpPr>
        <p:spPr>
          <a:xfrm>
            <a:off x="609600" y="1371600"/>
            <a:ext cx="6629400" cy="400110"/>
          </a:xfrm>
          <a:prstGeom prst="rect">
            <a:avLst/>
          </a:prstGeom>
        </p:spPr>
        <p:txBody>
          <a:bodyPr wrap="square">
            <a:spAutoFit/>
          </a:bodyPr>
          <a:lstStyle/>
          <a:p>
            <a:pPr lvl="0"/>
            <a:r>
              <a:rPr lang="en-US" sz="2000" b="1" dirty="0">
                <a:solidFill>
                  <a:srgbClr val="00B0F0"/>
                </a:solidFill>
              </a:rPr>
              <a:t>Legal Aspects of Market Preparation</a:t>
            </a:r>
          </a:p>
        </p:txBody>
      </p:sp>
    </p:spTree>
    <p:extLst>
      <p:ext uri="{BB962C8B-B14F-4D97-AF65-F5344CB8AC3E}">
        <p14:creationId xmlns:p14="http://schemas.microsoft.com/office/powerpoint/2010/main" val="17056020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609600"/>
          </a:xfrm>
        </p:spPr>
        <p:txBody>
          <a:bodyPr/>
          <a:lstStyle/>
          <a:p>
            <a:r>
              <a:rPr lang="en-US" b="1" dirty="0" smtClean="0">
                <a:solidFill>
                  <a:schemeClr val="tx2"/>
                </a:solidFill>
              </a:rPr>
              <a:t>Protecting Intellectual Property (IP)</a:t>
            </a:r>
            <a:endParaRPr lang="en-US" dirty="0"/>
          </a:p>
        </p:txBody>
      </p:sp>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72</a:t>
            </a:fld>
            <a:endParaRPr lang="en-US" altLang="en-US" sz="1400" dirty="0">
              <a:latin typeface="Georgia" pitchFamily="18" charset="0"/>
            </a:endParaRPr>
          </a:p>
        </p:txBody>
      </p:sp>
      <p:sp>
        <p:nvSpPr>
          <p:cNvPr id="4" name="Rectangle 3"/>
          <p:cNvSpPr/>
          <p:nvPr/>
        </p:nvSpPr>
        <p:spPr>
          <a:xfrm>
            <a:off x="188640" y="1295400"/>
            <a:ext cx="8766717" cy="1477328"/>
          </a:xfrm>
          <a:prstGeom prst="rect">
            <a:avLst/>
          </a:prstGeom>
        </p:spPr>
        <p:txBody>
          <a:bodyPr wrap="square">
            <a:spAutoFit/>
          </a:bodyPr>
          <a:lstStyle/>
          <a:p>
            <a:r>
              <a:rPr lang="en-US" dirty="0" smtClean="0"/>
              <a:t>If </a:t>
            </a:r>
            <a:r>
              <a:rPr lang="en-US" dirty="0"/>
              <a:t>you’ve got a great idea, logo, business name, or even an invention, you need to protect it. The steps involved in filing for patents, trademarks or copyrights are covered in this section, along with additional resources that can help you safeguard your intellectual properties, such as having employees or vendors sign non-disclosure agreements</a:t>
            </a:r>
            <a:r>
              <a:rPr lang="en-US" dirty="0" smtClean="0"/>
              <a:t>.</a:t>
            </a:r>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https://</a:t>
            </a:r>
            <a:r>
              <a:rPr lang="en-US" sz="1200" b="1" i="1" u="sng" dirty="0" smtClean="0">
                <a:solidFill>
                  <a:schemeClr val="accent2"/>
                </a:solidFill>
                <a:hlinkClick r:id="rId2"/>
              </a:rPr>
              <a:t>www.sba.gov/content/intellectual-property-law</a:t>
            </a:r>
            <a:r>
              <a:rPr lang="en-US" sz="1200" b="1" i="1" u="sng" dirty="0" smtClean="0">
                <a:solidFill>
                  <a:schemeClr val="accent2"/>
                </a:solidFill>
              </a:rPr>
              <a:t> </a:t>
            </a:r>
            <a:endParaRPr lang="en-US" sz="1200" b="1" i="1" u="sng" dirty="0">
              <a:solidFill>
                <a:schemeClr val="accent2"/>
              </a:solidFill>
            </a:endParaRPr>
          </a:p>
        </p:txBody>
      </p:sp>
      <p:pic>
        <p:nvPicPr>
          <p:cNvPr id="9218" name="Picture 2" descr="H:\DesktopFiles\Catrina Corley\Pictures\stopfakes.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617" y="3227034"/>
            <a:ext cx="2857500" cy="8096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77117" y="2895600"/>
            <a:ext cx="5662084" cy="1477328"/>
          </a:xfrm>
          <a:prstGeom prst="rect">
            <a:avLst/>
          </a:prstGeom>
        </p:spPr>
        <p:txBody>
          <a:bodyPr wrap="square">
            <a:spAutoFit/>
          </a:bodyPr>
          <a:lstStyle/>
          <a:p>
            <a:r>
              <a:rPr lang="en-US" dirty="0" smtClean="0">
                <a:hlinkClick r:id="rId5"/>
              </a:rPr>
              <a:t>Understand </a:t>
            </a:r>
            <a:r>
              <a:rPr lang="en-US" dirty="0">
                <a:hlinkClick r:id="rId5"/>
              </a:rPr>
              <a:t>Intellectual Property and How to Protect your Business</a:t>
            </a:r>
            <a:r>
              <a:rPr lang="en-US" dirty="0"/>
              <a:t> – This business guide from </a:t>
            </a:r>
            <a:r>
              <a:rPr lang="en-US" dirty="0">
                <a:hlinkClick r:id="rId3"/>
              </a:rPr>
              <a:t>STOPfakes.gov</a:t>
            </a:r>
            <a:r>
              <a:rPr lang="en-US" dirty="0"/>
              <a:t> is an essential starting point for understanding your intellectual property rights and finding the right protection for your business</a:t>
            </a:r>
            <a:r>
              <a:rPr lang="en-US" dirty="0" smtClean="0"/>
              <a:t>.</a:t>
            </a:r>
            <a:endParaRPr lang="en-US" dirty="0"/>
          </a:p>
        </p:txBody>
      </p:sp>
      <p:sp>
        <p:nvSpPr>
          <p:cNvPr id="8" name="Rectangle 7"/>
          <p:cNvSpPr/>
          <p:nvPr/>
        </p:nvSpPr>
        <p:spPr>
          <a:xfrm>
            <a:off x="346074" y="4876800"/>
            <a:ext cx="6969126" cy="646331"/>
          </a:xfrm>
          <a:prstGeom prst="rect">
            <a:avLst/>
          </a:prstGeom>
        </p:spPr>
        <p:txBody>
          <a:bodyPr wrap="square">
            <a:spAutoFit/>
          </a:bodyPr>
          <a:lstStyle/>
          <a:p>
            <a:r>
              <a:rPr lang="en-US" dirty="0" smtClean="0">
                <a:hlinkClick r:id="rId6"/>
              </a:rPr>
              <a:t>Applying </a:t>
            </a:r>
            <a:r>
              <a:rPr lang="en-US" dirty="0">
                <a:hlinkClick r:id="rId6"/>
              </a:rPr>
              <a:t>for a </a:t>
            </a:r>
            <a:r>
              <a:rPr lang="en-US" dirty="0" smtClean="0">
                <a:hlinkClick r:id="rId6"/>
              </a:rPr>
              <a:t>Patent </a:t>
            </a:r>
            <a:r>
              <a:rPr lang="en-US" dirty="0" smtClean="0"/>
              <a:t>– </a:t>
            </a:r>
            <a:r>
              <a:rPr lang="en-US" dirty="0"/>
              <a:t>Learn more about how to apply for a patent through the U.S. Patent and Trademark Office (USPTO</a:t>
            </a:r>
            <a:r>
              <a:rPr lang="en-US" dirty="0" smtClean="0"/>
              <a:t>).</a:t>
            </a:r>
            <a:endParaRPr lang="en-US" dirty="0"/>
          </a:p>
        </p:txBody>
      </p:sp>
      <p:pic>
        <p:nvPicPr>
          <p:cNvPr id="9219" name="Picture 3" descr="H:\DesktopFiles\Catrina Corley\Pictures\uspt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0400" y="4495800"/>
            <a:ext cx="1588790" cy="1588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485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609600"/>
          </a:xfrm>
        </p:spPr>
        <p:txBody>
          <a:bodyPr/>
          <a:lstStyle/>
          <a:p>
            <a:r>
              <a:rPr lang="en-US" b="1" dirty="0" smtClean="0">
                <a:solidFill>
                  <a:schemeClr val="tx2"/>
                </a:solidFill>
              </a:rPr>
              <a:t>Protecting Intellectual Property (IP)</a:t>
            </a:r>
            <a:endParaRPr lang="en-US" dirty="0"/>
          </a:p>
        </p:txBody>
      </p:sp>
      <p:sp>
        <p:nvSpPr>
          <p:cNvPr id="5" name="Slide Number Placeholder 4"/>
          <p:cNvSpPr>
            <a:spLocks noGrp="1"/>
          </p:cNvSpPr>
          <p:nvPr>
            <p:ph type="sldNum" sz="quarter" idx="11"/>
          </p:nvPr>
        </p:nvSpPr>
        <p:spPr/>
        <p:txBody>
          <a:bodyPr/>
          <a:lstStyle/>
          <a:p>
            <a:pPr>
              <a:defRPr/>
            </a:pPr>
            <a:fld id="{65D13DFA-B0A2-4D9D-8BEC-3656B73888A8}" type="slidenum">
              <a:rPr lang="en-US" altLang="en-US" smtClean="0"/>
              <a:pPr>
                <a:defRPr/>
              </a:pPr>
              <a:t>73</a:t>
            </a:fld>
            <a:endParaRPr lang="en-US" altLang="en-US" sz="1400" dirty="0">
              <a:latin typeface="Georgia" pitchFamily="18" charset="0"/>
            </a:endParaRPr>
          </a:p>
        </p:txBody>
      </p:sp>
      <p:sp>
        <p:nvSpPr>
          <p:cNvPr id="4" name="Rectangle 3"/>
          <p:cNvSpPr/>
          <p:nvPr/>
        </p:nvSpPr>
        <p:spPr>
          <a:xfrm>
            <a:off x="264841" y="2180272"/>
            <a:ext cx="6212159" cy="1477328"/>
          </a:xfrm>
          <a:prstGeom prst="rect">
            <a:avLst/>
          </a:prstGeom>
        </p:spPr>
        <p:txBody>
          <a:bodyPr wrap="square">
            <a:spAutoFit/>
          </a:bodyPr>
          <a:lstStyle/>
          <a:p>
            <a:r>
              <a:rPr lang="en-US" dirty="0" smtClean="0">
                <a:hlinkClick r:id="rId2"/>
              </a:rPr>
              <a:t>Copyright </a:t>
            </a:r>
            <a:r>
              <a:rPr lang="en-US" dirty="0">
                <a:hlinkClick r:id="rId2"/>
              </a:rPr>
              <a:t>your Work</a:t>
            </a:r>
            <a:r>
              <a:rPr lang="en-US" dirty="0"/>
              <a:t> – Books, movies, digital works, and musical recordings are all examples of copyrighted works. Refer to this guide from U.S. Copyright Office for more information on what protection copyright affords and the process of copyrighting your work</a:t>
            </a:r>
            <a:r>
              <a:rPr lang="en-US" dirty="0" smtClean="0"/>
              <a:t>.</a:t>
            </a:r>
            <a:endParaRPr lang="en-US" dirty="0"/>
          </a:p>
        </p:txBody>
      </p:sp>
      <p:sp>
        <p:nvSpPr>
          <p:cNvPr id="15" name="TextBox 14"/>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3"/>
              </a:rPr>
              <a:t>https://</a:t>
            </a:r>
            <a:r>
              <a:rPr lang="en-US" sz="1200" b="1" i="1" u="sng" dirty="0" smtClean="0">
                <a:solidFill>
                  <a:schemeClr val="accent2"/>
                </a:solidFill>
                <a:hlinkClick r:id="rId3"/>
              </a:rPr>
              <a:t>www.sba.gov/content/intellectual-property-law</a:t>
            </a:r>
            <a:r>
              <a:rPr lang="en-US" sz="1200" b="1" i="1" u="sng" dirty="0" smtClean="0">
                <a:solidFill>
                  <a:schemeClr val="accent2"/>
                </a:solidFill>
              </a:rPr>
              <a:t> </a:t>
            </a:r>
            <a:endParaRPr lang="en-US" sz="1200" b="1" i="1" u="sng" dirty="0">
              <a:solidFill>
                <a:schemeClr val="accent2"/>
              </a:solidFill>
            </a:endParaRPr>
          </a:p>
        </p:txBody>
      </p:sp>
      <p:sp>
        <p:nvSpPr>
          <p:cNvPr id="6" name="Rectangle 5"/>
          <p:cNvSpPr/>
          <p:nvPr/>
        </p:nvSpPr>
        <p:spPr>
          <a:xfrm>
            <a:off x="2819401" y="1066800"/>
            <a:ext cx="6105360" cy="923330"/>
          </a:xfrm>
          <a:prstGeom prst="rect">
            <a:avLst/>
          </a:prstGeom>
        </p:spPr>
        <p:txBody>
          <a:bodyPr wrap="square">
            <a:spAutoFit/>
          </a:bodyPr>
          <a:lstStyle/>
          <a:p>
            <a:r>
              <a:rPr lang="en-US" dirty="0" smtClean="0">
                <a:hlinkClick r:id="rId4"/>
              </a:rPr>
              <a:t>Registering </a:t>
            </a:r>
            <a:r>
              <a:rPr lang="en-US" dirty="0">
                <a:hlinkClick r:id="rId4"/>
              </a:rPr>
              <a:t>a Trademark or Service Mark</a:t>
            </a:r>
            <a:r>
              <a:rPr lang="en-US" dirty="0"/>
              <a:t> – Find out how to file for trademark or service mark protection for your business name, symbols and logos</a:t>
            </a:r>
            <a:r>
              <a:rPr lang="en-US" dirty="0" smtClean="0"/>
              <a:t>.</a:t>
            </a:r>
            <a:endParaRPr lang="en-US" dirty="0"/>
          </a:p>
        </p:txBody>
      </p:sp>
      <p:sp>
        <p:nvSpPr>
          <p:cNvPr id="3" name="TextBox 2"/>
          <p:cNvSpPr txBox="1"/>
          <p:nvPr/>
        </p:nvSpPr>
        <p:spPr>
          <a:xfrm>
            <a:off x="381000" y="990600"/>
            <a:ext cx="2242922" cy="1107996"/>
          </a:xfrm>
          <a:prstGeom prst="rect">
            <a:avLst/>
          </a:prstGeom>
          <a:noFill/>
        </p:spPr>
        <p:txBody>
          <a:bodyPr wrap="none" rtlCol="0">
            <a:spAutoFit/>
          </a:bodyPr>
          <a:lstStyle/>
          <a:p>
            <a:r>
              <a:rPr lang="en-US" sz="4400" b="1" dirty="0" smtClean="0"/>
              <a:t>℠</a:t>
            </a:r>
            <a:r>
              <a:rPr lang="en-US" sz="6600" b="1" dirty="0" smtClean="0"/>
              <a:t>™</a:t>
            </a:r>
            <a:r>
              <a:rPr lang="en-US" sz="3600" b="1" dirty="0" smtClean="0"/>
              <a:t> ®</a:t>
            </a:r>
          </a:p>
        </p:txBody>
      </p:sp>
      <p:pic>
        <p:nvPicPr>
          <p:cNvPr id="10242" name="Picture 2" descr="H:\DesktopFiles\Catrina Corley\Pictures\480px-US-CopyrightOffice-Seal_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1846263"/>
            <a:ext cx="1963737" cy="196373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H:\desktopfiles\Catrina Corley\Pictures\ipasses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3971021"/>
            <a:ext cx="6916738" cy="9057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7498" y="4819471"/>
            <a:ext cx="8770302" cy="1200329"/>
          </a:xfrm>
          <a:prstGeom prst="rect">
            <a:avLst/>
          </a:prstGeom>
          <a:noFill/>
        </p:spPr>
        <p:txBody>
          <a:bodyPr wrap="square" rtlCol="0">
            <a:spAutoFit/>
          </a:bodyPr>
          <a:lstStyle/>
          <a:p>
            <a:r>
              <a:rPr lang="en-US" dirty="0"/>
              <a:t>This </a:t>
            </a:r>
            <a:r>
              <a:rPr lang="en-US" dirty="0" smtClean="0"/>
              <a:t>web-based </a:t>
            </a:r>
            <a:r>
              <a:rPr lang="en-US" dirty="0" smtClean="0">
                <a:hlinkClick r:id="rId7"/>
              </a:rPr>
              <a:t>IP Awareness Assessment </a:t>
            </a:r>
            <a:r>
              <a:rPr lang="en-US" dirty="0"/>
              <a:t>tool developed by the U.S. Patent and Trademark Office (USPTO) and the National Institute of Standards and Technology (NIST) is designed to help manufacturers, small businesses, entrepreneurs and independent inventors easily assess their knowledge of intellectual property (IP). </a:t>
            </a:r>
          </a:p>
        </p:txBody>
      </p:sp>
    </p:spTree>
    <p:extLst>
      <p:ext uri="{BB962C8B-B14F-4D97-AF65-F5344CB8AC3E}">
        <p14:creationId xmlns:p14="http://schemas.microsoft.com/office/powerpoint/2010/main" val="5339301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81200"/>
            <a:ext cx="8001000" cy="4038600"/>
          </a:xfrm>
        </p:spPr>
        <p:txBody>
          <a:bodyPr/>
          <a:lstStyle/>
          <a:p>
            <a:r>
              <a:rPr lang="en-US" sz="2000" dirty="0"/>
              <a:t>Small and medium-sized companies fear foreign markets due to language barriers, currency transfers, a lack of education in shipping procedures, and a fear of taking a </a:t>
            </a:r>
            <a:r>
              <a:rPr lang="en-US" sz="2000" dirty="0" smtClean="0"/>
              <a:t>chance</a:t>
            </a:r>
          </a:p>
          <a:p>
            <a:endParaRPr lang="en-US" sz="2000" dirty="0"/>
          </a:p>
          <a:p>
            <a:r>
              <a:rPr lang="en-US" sz="2000" u="sng" dirty="0"/>
              <a:t>How can this change?</a:t>
            </a:r>
          </a:p>
          <a:p>
            <a:pPr lvl="1"/>
            <a:r>
              <a:rPr lang="en-US" sz="2000" dirty="0"/>
              <a:t>Invite a freight forwarder to your company for an informational exchange</a:t>
            </a:r>
          </a:p>
          <a:p>
            <a:pPr lvl="1"/>
            <a:r>
              <a:rPr lang="en-US" sz="2000" dirty="0"/>
              <a:t>Invite an international banker to your company for discussions</a:t>
            </a:r>
          </a:p>
          <a:p>
            <a:pPr lvl="1"/>
            <a:r>
              <a:rPr lang="en-US" sz="2000" dirty="0"/>
              <a:t>Attend educational seminars</a:t>
            </a:r>
          </a:p>
          <a:p>
            <a:pPr lvl="1"/>
            <a:r>
              <a:rPr lang="en-US" sz="2000" dirty="0"/>
              <a:t>Hire a graduate student intern to help with research/strategy</a:t>
            </a:r>
          </a:p>
          <a:p>
            <a:pPr lvl="1"/>
            <a:r>
              <a:rPr lang="en-US" sz="2000" dirty="0"/>
              <a:t>Read, research – develop a country strategy </a:t>
            </a:r>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74</a:t>
            </a:fld>
            <a:endParaRPr lang="en-US" altLang="en-US" sz="1400" dirty="0">
              <a:latin typeface="Georgia" pitchFamily="18" charset="0"/>
            </a:endParaRPr>
          </a:p>
        </p:txBody>
      </p:sp>
      <p:sp>
        <p:nvSpPr>
          <p:cNvPr id="7" name="Title 5"/>
          <p:cNvSpPr>
            <a:spLocks noGrp="1"/>
          </p:cNvSpPr>
          <p:nvPr>
            <p:ph type="title"/>
          </p:nvPr>
        </p:nvSpPr>
        <p:spPr>
          <a:xfrm>
            <a:off x="152400" y="152400"/>
            <a:ext cx="7239000" cy="685800"/>
          </a:xfrm>
        </p:spPr>
        <p:txBody>
          <a:bodyPr/>
          <a:lstStyle/>
          <a:p>
            <a:r>
              <a:rPr lang="en-US" b="1" dirty="0" smtClean="0">
                <a:solidFill>
                  <a:schemeClr val="tx2"/>
                </a:solidFill>
              </a:rPr>
              <a:t>Exporting: Essential Steps to Success</a:t>
            </a:r>
            <a:endParaRPr lang="en-US" sz="1600" b="1" dirty="0">
              <a:solidFill>
                <a:schemeClr val="tx2"/>
              </a:solidFill>
            </a:endParaRPr>
          </a:p>
        </p:txBody>
      </p:sp>
      <p:sp>
        <p:nvSpPr>
          <p:cNvPr id="10" name="TextBox 9"/>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http://www.export.gov</a:t>
            </a:r>
            <a:endParaRPr lang="en-US" sz="1200" b="1" i="1" u="sng" dirty="0">
              <a:solidFill>
                <a:schemeClr val="accent2"/>
              </a:solidFill>
            </a:endParaRPr>
          </a:p>
        </p:txBody>
      </p:sp>
      <p:sp>
        <p:nvSpPr>
          <p:cNvPr id="12" name="Rectangle 11"/>
          <p:cNvSpPr/>
          <p:nvPr/>
        </p:nvSpPr>
        <p:spPr>
          <a:xfrm>
            <a:off x="457200" y="1428690"/>
            <a:ext cx="6629400" cy="400110"/>
          </a:xfrm>
          <a:prstGeom prst="rect">
            <a:avLst/>
          </a:prstGeom>
        </p:spPr>
        <p:txBody>
          <a:bodyPr wrap="square">
            <a:spAutoFit/>
          </a:bodyPr>
          <a:lstStyle/>
          <a:p>
            <a:pPr lvl="0"/>
            <a:r>
              <a:rPr lang="en-US" sz="2000" b="1" dirty="0" smtClean="0">
                <a:solidFill>
                  <a:srgbClr val="00B0F0"/>
                </a:solidFill>
              </a:rPr>
              <a:t>Summary For Success In Exporting</a:t>
            </a:r>
            <a:endParaRPr lang="en-US" sz="2000" b="1" dirty="0">
              <a:solidFill>
                <a:srgbClr val="00B0F0"/>
              </a:solidFill>
            </a:endParaRPr>
          </a:p>
        </p:txBody>
      </p:sp>
    </p:spTree>
    <p:extLst>
      <p:ext uri="{BB962C8B-B14F-4D97-AF65-F5344CB8AC3E}">
        <p14:creationId xmlns:p14="http://schemas.microsoft.com/office/powerpoint/2010/main" val="11982043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76400"/>
            <a:ext cx="8001000" cy="4419600"/>
          </a:xfrm>
        </p:spPr>
        <p:txBody>
          <a:bodyPr/>
          <a:lstStyle/>
          <a:p>
            <a:pPr marL="0" indent="0">
              <a:buNone/>
            </a:pPr>
            <a:r>
              <a:rPr lang="en-US" i="1" dirty="0"/>
              <a:t>A Basic Guide to Exporting</a:t>
            </a:r>
            <a:r>
              <a:rPr lang="en-US" dirty="0"/>
              <a:t> addresses virtually every issue a company looking to export might face. Numerous sections, charts, lists and definitions throughout the book’s 19 chapters provide in-depth information and solid advice about the key activities and issues relevant to any prospective exporter, including:</a:t>
            </a:r>
          </a:p>
          <a:p>
            <a:r>
              <a:rPr lang="en-US" dirty="0"/>
              <a:t>Getting things rolling</a:t>
            </a:r>
          </a:p>
          <a:p>
            <a:r>
              <a:rPr lang="en-US" dirty="0"/>
              <a:t>Delivering your product</a:t>
            </a:r>
          </a:p>
          <a:p>
            <a:r>
              <a:rPr lang="en-US" dirty="0"/>
              <a:t>Financial issues</a:t>
            </a:r>
          </a:p>
          <a:p>
            <a:r>
              <a:rPr lang="en-US" dirty="0"/>
              <a:t>Overseas activities</a:t>
            </a:r>
          </a:p>
          <a:p>
            <a:r>
              <a:rPr lang="en-US" dirty="0"/>
              <a:t>Legal issues</a:t>
            </a:r>
          </a:p>
        </p:txBody>
      </p:sp>
      <p:sp>
        <p:nvSpPr>
          <p:cNvPr id="4" name="Slide Number Placeholder 3"/>
          <p:cNvSpPr>
            <a:spLocks noGrp="1"/>
          </p:cNvSpPr>
          <p:nvPr>
            <p:ph type="sldNum" sz="quarter" idx="11"/>
          </p:nvPr>
        </p:nvSpPr>
        <p:spPr/>
        <p:txBody>
          <a:bodyPr/>
          <a:lstStyle/>
          <a:p>
            <a:pPr>
              <a:defRPr/>
            </a:pPr>
            <a:fld id="{CADE09AE-EA3D-46DD-A7FA-F3208A870858}" type="slidenum">
              <a:rPr lang="en-US" altLang="en-US" smtClean="0"/>
              <a:pPr>
                <a:defRPr/>
              </a:pPr>
              <a:t>75</a:t>
            </a:fld>
            <a:endParaRPr lang="en-US" altLang="en-US" sz="1400" dirty="0">
              <a:latin typeface="Georgia" pitchFamily="18" charset="0"/>
            </a:endParaRPr>
          </a:p>
        </p:txBody>
      </p:sp>
      <p:sp>
        <p:nvSpPr>
          <p:cNvPr id="7" name="Title 5"/>
          <p:cNvSpPr>
            <a:spLocks noGrp="1"/>
          </p:cNvSpPr>
          <p:nvPr>
            <p:ph type="title"/>
          </p:nvPr>
        </p:nvSpPr>
        <p:spPr>
          <a:xfrm>
            <a:off x="152400" y="152400"/>
            <a:ext cx="7239000" cy="685800"/>
          </a:xfrm>
        </p:spPr>
        <p:txBody>
          <a:bodyPr/>
          <a:lstStyle/>
          <a:p>
            <a:r>
              <a:rPr lang="en-US" b="1" dirty="0" smtClean="0">
                <a:solidFill>
                  <a:schemeClr val="tx2"/>
                </a:solidFill>
              </a:rPr>
              <a:t>Exporting: Essential Steps to Success</a:t>
            </a:r>
            <a:endParaRPr lang="en-US" sz="1600" b="1" dirty="0">
              <a:solidFill>
                <a:schemeClr val="tx2"/>
              </a:solidFill>
            </a:endParaRPr>
          </a:p>
        </p:txBody>
      </p:sp>
      <p:sp>
        <p:nvSpPr>
          <p:cNvPr id="10" name="TextBox 9"/>
          <p:cNvSpPr txBox="1"/>
          <p:nvPr/>
        </p:nvSpPr>
        <p:spPr>
          <a:xfrm>
            <a:off x="1333500" y="62000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http://www.export.gov</a:t>
            </a:r>
            <a:endParaRPr lang="en-US" sz="1200" b="1" i="1" u="sng" dirty="0">
              <a:solidFill>
                <a:schemeClr val="accent2"/>
              </a:solidFill>
            </a:endParaRPr>
          </a:p>
        </p:txBody>
      </p:sp>
      <p:sp>
        <p:nvSpPr>
          <p:cNvPr id="12" name="Rectangle 11"/>
          <p:cNvSpPr/>
          <p:nvPr/>
        </p:nvSpPr>
        <p:spPr>
          <a:xfrm>
            <a:off x="457200" y="1295400"/>
            <a:ext cx="6629400" cy="400110"/>
          </a:xfrm>
          <a:prstGeom prst="rect">
            <a:avLst/>
          </a:prstGeom>
        </p:spPr>
        <p:txBody>
          <a:bodyPr wrap="square">
            <a:spAutoFit/>
          </a:bodyPr>
          <a:lstStyle/>
          <a:p>
            <a:pPr lvl="0"/>
            <a:r>
              <a:rPr lang="en-US" sz="2000" b="1" dirty="0" smtClean="0">
                <a:solidFill>
                  <a:srgbClr val="00B0F0"/>
                </a:solidFill>
              </a:rPr>
              <a:t>Basic Guide to Exporting eBook</a:t>
            </a:r>
            <a:endParaRPr lang="en-US" sz="2000" b="1" dirty="0">
              <a:solidFill>
                <a:srgbClr val="00B0F0"/>
              </a:solidFill>
            </a:endParaRPr>
          </a:p>
        </p:txBody>
      </p:sp>
      <p:pic>
        <p:nvPicPr>
          <p:cNvPr id="5" name="Picture 4" descr="basicexportingguide.jp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3048000"/>
            <a:ext cx="4649951" cy="2255832"/>
          </a:xfrm>
          <a:prstGeom prst="rect">
            <a:avLst/>
          </a:prstGeom>
        </p:spPr>
      </p:pic>
      <p:pic>
        <p:nvPicPr>
          <p:cNvPr id="6" name="Picture 5" descr="Adobe_Acrobat_Pro_PDF.png">
            <a:hlinkClick r:id="rId3"/>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5562600"/>
            <a:ext cx="533400" cy="533400"/>
          </a:xfrm>
          <a:prstGeom prst="rect">
            <a:avLst/>
          </a:prstGeom>
        </p:spPr>
      </p:pic>
      <p:pic>
        <p:nvPicPr>
          <p:cNvPr id="8" name="Picture 7" descr="Screen Shot 2015-09-27 at 2.38.13 PM.png">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8697" y="5448685"/>
            <a:ext cx="1369972" cy="665781"/>
          </a:xfrm>
          <a:prstGeom prst="rect">
            <a:avLst/>
          </a:prstGeom>
        </p:spPr>
      </p:pic>
    </p:spTree>
    <p:extLst>
      <p:ext uri="{BB962C8B-B14F-4D97-AF65-F5344CB8AC3E}">
        <p14:creationId xmlns:p14="http://schemas.microsoft.com/office/powerpoint/2010/main" val="10001014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H:\DesktopFiles\Catrina Corley\Pictures\dotitaseal_5tra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110" y="919163"/>
            <a:ext cx="4745781" cy="55578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solidFill>
                  <a:schemeClr val="tx2"/>
                </a:solidFill>
              </a:rPr>
              <a:t>Conclusion</a:t>
            </a:r>
            <a:endParaRPr lang="en-US" b="1" dirty="0">
              <a:solidFill>
                <a:srgbClr val="0070C0"/>
              </a:solidFill>
            </a:endParaRPr>
          </a:p>
        </p:txBody>
      </p:sp>
      <p:sp>
        <p:nvSpPr>
          <p:cNvPr id="3" name="Slide Number Placeholder 2"/>
          <p:cNvSpPr>
            <a:spLocks noGrp="1"/>
          </p:cNvSpPr>
          <p:nvPr>
            <p:ph type="sldNum" sz="quarter" idx="11"/>
          </p:nvPr>
        </p:nvSpPr>
        <p:spPr/>
        <p:txBody>
          <a:bodyPr/>
          <a:lstStyle/>
          <a:p>
            <a:pPr>
              <a:defRPr/>
            </a:pPr>
            <a:fld id="{7E945F71-CD25-4BE1-87C4-4FDADF541393}" type="slidenum">
              <a:rPr lang="en-US" altLang="en-US" smtClean="0"/>
              <a:pPr>
                <a:defRPr/>
              </a:pPr>
              <a:t>76</a:t>
            </a:fld>
            <a:endParaRPr lang="en-US" altLang="en-US" sz="1400" dirty="0">
              <a:latin typeface="Georgia" pitchFamily="18" charset="0"/>
            </a:endParaRPr>
          </a:p>
        </p:txBody>
      </p:sp>
      <p:sp>
        <p:nvSpPr>
          <p:cNvPr id="5" name="TextBox 4"/>
          <p:cNvSpPr txBox="1"/>
          <p:nvPr/>
        </p:nvSpPr>
        <p:spPr>
          <a:xfrm>
            <a:off x="938947" y="1350288"/>
            <a:ext cx="7266107" cy="4801314"/>
          </a:xfrm>
          <a:prstGeom prst="rect">
            <a:avLst/>
          </a:prstGeom>
          <a:noFill/>
        </p:spPr>
        <p:txBody>
          <a:bodyPr wrap="square" rtlCol="0">
            <a:spAutoFit/>
          </a:bodyPr>
          <a:lstStyle/>
          <a:p>
            <a:pPr marL="285750" indent="-285750">
              <a:buFont typeface="Arial" panose="020B0604020202020204" pitchFamily="34" charset="0"/>
              <a:buChar char="•"/>
            </a:pPr>
            <a:r>
              <a:rPr lang="en-US" dirty="0"/>
              <a:t>Take advantage of all the information and helpful data on </a:t>
            </a:r>
            <a:r>
              <a:rPr lang="en-US" dirty="0" smtClean="0"/>
              <a:t>the OTEXA </a:t>
            </a:r>
            <a:r>
              <a:rPr lang="en-US" dirty="0"/>
              <a:t>website: </a:t>
            </a:r>
            <a:r>
              <a:rPr lang="en-US" b="1" dirty="0" smtClean="0">
                <a:hlinkClick r:id="rId3"/>
              </a:rPr>
              <a:t>www.otexa.trade.gov</a:t>
            </a:r>
            <a:endParaRPr lang="en-US" b="1" dirty="0" smtClean="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a:t>Exporting is critical to the </a:t>
            </a:r>
            <a:r>
              <a:rPr lang="en-US" dirty="0" smtClean="0"/>
              <a:t>bottom-line </a:t>
            </a:r>
            <a:r>
              <a:rPr lang="en-US" dirty="0" smtClean="0"/>
              <a:t>of all companies</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Export assistance is given throughout this presentation. Please </a:t>
            </a:r>
            <a:r>
              <a:rPr lang="en-US" dirty="0" smtClean="0"/>
              <a:t>note the U.S. </a:t>
            </a:r>
            <a:r>
              <a:rPr lang="en-US" dirty="0"/>
              <a:t>Department of Commerce has offices in each state </a:t>
            </a:r>
            <a:r>
              <a:rPr lang="en-US" dirty="0" smtClean="0"/>
              <a:t>that can </a:t>
            </a:r>
            <a:r>
              <a:rPr lang="en-US" dirty="0"/>
              <a:t>also provide assistance and </a:t>
            </a:r>
            <a:r>
              <a:rPr lang="en-US" dirty="0" smtClean="0"/>
              <a:t>support</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Selling to the federal government can be financially advantageous and relatively </a:t>
            </a:r>
            <a:r>
              <a:rPr lang="en-US" dirty="0" smtClean="0"/>
              <a:t>simple. You can achieve both domestic and international exposure, branding, and an enhanced revenue </a:t>
            </a:r>
            <a:r>
              <a:rPr lang="en-US" dirty="0" smtClean="0"/>
              <a:t>stream</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Your website is a window to the </a:t>
            </a:r>
            <a:r>
              <a:rPr lang="en-US" dirty="0" smtClean="0"/>
              <a:t>world for your business. You </a:t>
            </a:r>
            <a:r>
              <a:rPr lang="en-US" dirty="0"/>
              <a:t>are selling a lifestyle concept. Make sure your website reflects your </a:t>
            </a:r>
            <a:r>
              <a:rPr lang="en-US" dirty="0" smtClean="0"/>
              <a:t>state-of-the-art </a:t>
            </a:r>
            <a:r>
              <a:rPr lang="en-US" dirty="0"/>
              <a:t>design and best technology </a:t>
            </a:r>
            <a:r>
              <a:rPr lang="en-US" dirty="0" smtClean="0"/>
              <a:t>so that you </a:t>
            </a:r>
            <a:r>
              <a:rPr lang="en-US" dirty="0"/>
              <a:t>broadcast your company’s message </a:t>
            </a:r>
            <a:r>
              <a:rPr lang="en-US"/>
              <a:t>and </a:t>
            </a:r>
            <a:r>
              <a:rPr lang="en-US" smtClean="0"/>
              <a:t>image</a:t>
            </a:r>
            <a:endParaRPr lang="en-US" dirty="0"/>
          </a:p>
        </p:txBody>
      </p:sp>
    </p:spTree>
    <p:extLst>
      <p:ext uri="{BB962C8B-B14F-4D97-AF65-F5344CB8AC3E}">
        <p14:creationId xmlns:p14="http://schemas.microsoft.com/office/powerpoint/2010/main" val="32131288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H:\DesktopFiles\Catrina Corley\Pictures\dotitaseal_5tra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110" y="919163"/>
            <a:ext cx="4745781" cy="5557837"/>
          </a:xfrm>
          <a:prstGeom prst="rect">
            <a:avLst/>
          </a:prstGeom>
          <a:noFill/>
          <a:extLst>
            <a:ext uri="{909E8E84-426E-40DD-AFC4-6F175D3DCCD1}">
              <a14:hiddenFill xmlns:a14="http://schemas.microsoft.com/office/drawing/2010/main">
                <a:solidFill>
                  <a:srgbClr val="FFFFFF"/>
                </a:solidFill>
              </a14:hiddenFill>
            </a:ext>
          </a:extLst>
        </p:spPr>
      </p:pic>
      <p:sp>
        <p:nvSpPr>
          <p:cNvPr id="97283" name="Content Placeholder 2"/>
          <p:cNvSpPr>
            <a:spLocks noGrp="1"/>
          </p:cNvSpPr>
          <p:nvPr>
            <p:ph idx="1"/>
          </p:nvPr>
        </p:nvSpPr>
        <p:spPr>
          <a:xfrm>
            <a:off x="952500" y="1143000"/>
            <a:ext cx="7239000" cy="1443842"/>
          </a:xfrm>
        </p:spPr>
        <p:txBody>
          <a:bodyPr/>
          <a:lstStyle/>
          <a:p>
            <a:pPr marL="0" indent="0">
              <a:buNone/>
            </a:pPr>
            <a:r>
              <a:rPr lang="en-US" b="1" i="1" dirty="0" smtClean="0"/>
              <a:t>“The </a:t>
            </a:r>
            <a:r>
              <a:rPr lang="en-US" b="1" i="1" dirty="0"/>
              <a:t>most difficult thing is the decision to act. The rest is merely tenacity. The fears are paper tigers. You can do anything you decide to do. You can act to change and control your life and the procedure. The process is its own reward</a:t>
            </a:r>
            <a:r>
              <a:rPr lang="en-US" b="1" i="1" dirty="0" smtClean="0"/>
              <a:t>.”</a:t>
            </a:r>
            <a:endParaRPr lang="en-US" b="1" i="1" dirty="0"/>
          </a:p>
        </p:txBody>
      </p:sp>
      <p:sp>
        <p:nvSpPr>
          <p:cNvPr id="9728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a:solidFill>
                  <a:schemeClr val="tx1"/>
                </a:solidFill>
                <a:latin typeface="Georgia" pitchFamily="18" charset="0"/>
                <a:ea typeface="ＭＳ Ｐゴシック" pitchFamily="34" charset="-128"/>
              </a:defRPr>
            </a:lvl1pPr>
            <a:lvl2pPr marL="742950" indent="-285750" eaLnBrk="0" hangingPunct="0">
              <a:spcBef>
                <a:spcPct val="20000"/>
              </a:spcBef>
              <a:buChar char="–"/>
              <a:defRPr>
                <a:solidFill>
                  <a:schemeClr val="tx1"/>
                </a:solidFill>
                <a:latin typeface="Georgia" pitchFamily="18" charset="0"/>
                <a:ea typeface="ＭＳ Ｐゴシック" pitchFamily="34" charset="-128"/>
              </a:defRPr>
            </a:lvl2pPr>
            <a:lvl3pPr marL="1143000" indent="-228600" eaLnBrk="0" hangingPunct="0">
              <a:spcBef>
                <a:spcPct val="20000"/>
              </a:spcBef>
              <a:buChar char="•"/>
              <a:defRPr>
                <a:solidFill>
                  <a:schemeClr val="tx1"/>
                </a:solidFill>
                <a:latin typeface="Georgia" pitchFamily="18" charset="0"/>
                <a:ea typeface="ＭＳ Ｐゴシック" pitchFamily="34" charset="-128"/>
              </a:defRPr>
            </a:lvl3pPr>
            <a:lvl4pPr marL="1600200" indent="-228600" eaLnBrk="0" hangingPunct="0">
              <a:spcBef>
                <a:spcPct val="20000"/>
              </a:spcBef>
              <a:buChar char="–"/>
              <a:defRPr>
                <a:solidFill>
                  <a:schemeClr val="tx1"/>
                </a:solidFill>
                <a:latin typeface="Georgia" pitchFamily="18" charset="0"/>
                <a:ea typeface="ＭＳ Ｐゴシック" pitchFamily="34" charset="-128"/>
              </a:defRPr>
            </a:lvl4pPr>
            <a:lvl5pPr marL="2057400" indent="-228600" eaLnBrk="0" hangingPunct="0">
              <a:spcBef>
                <a:spcPct val="20000"/>
              </a:spcBef>
              <a:buChar char="»"/>
              <a:defRPr>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Georgia" pitchFamily="18" charset="0"/>
                <a:ea typeface="ＭＳ Ｐゴシック" pitchFamily="34" charset="-128"/>
              </a:defRPr>
            </a:lvl9pPr>
          </a:lstStyle>
          <a:p>
            <a:pPr eaLnBrk="1" hangingPunct="1">
              <a:spcBef>
                <a:spcPct val="0"/>
              </a:spcBef>
              <a:buFontTx/>
              <a:buNone/>
            </a:pPr>
            <a:fld id="{2AF54965-067A-460E-A5C9-9E354A41FE67}" type="slidenum">
              <a:rPr lang="en-US" altLang="en-US" smtClean="0">
                <a:solidFill>
                  <a:srgbClr val="0067AB"/>
                </a:solidFill>
                <a:latin typeface="Verdana" pitchFamily="34" charset="0"/>
              </a:rPr>
              <a:pPr eaLnBrk="1" hangingPunct="1">
                <a:spcBef>
                  <a:spcPct val="0"/>
                </a:spcBef>
                <a:buFontTx/>
                <a:buNone/>
              </a:pPr>
              <a:t>77</a:t>
            </a:fld>
            <a:endParaRPr lang="en-US" altLang="en-US" sz="1400" dirty="0" smtClean="0">
              <a:solidFill>
                <a:srgbClr val="0067AB"/>
              </a:solidFill>
            </a:endParaRPr>
          </a:p>
        </p:txBody>
      </p:sp>
      <p:sp>
        <p:nvSpPr>
          <p:cNvPr id="7" name="Title 1"/>
          <p:cNvSpPr txBox="1">
            <a:spLocks/>
          </p:cNvSpPr>
          <p:nvPr/>
        </p:nvSpPr>
        <p:spPr bwMode="auto">
          <a:xfrm>
            <a:off x="152400" y="152400"/>
            <a:ext cx="723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ＭＳ Ｐゴシック" charset="0"/>
                <a:cs typeface="+mj-cs"/>
              </a:defRPr>
            </a:lvl1pPr>
            <a:lvl2pPr algn="l" rtl="0" eaLnBrk="0" fontAlgn="base" hangingPunct="0">
              <a:spcBef>
                <a:spcPct val="0"/>
              </a:spcBef>
              <a:spcAft>
                <a:spcPct val="0"/>
              </a:spcAft>
              <a:defRPr sz="2400">
                <a:solidFill>
                  <a:schemeClr val="tx1"/>
                </a:solidFill>
                <a:latin typeface="Georgia" charset="0"/>
                <a:ea typeface="ＭＳ Ｐゴシック" charset="0"/>
              </a:defRPr>
            </a:lvl2pPr>
            <a:lvl3pPr algn="l" rtl="0" eaLnBrk="0" fontAlgn="base" hangingPunct="0">
              <a:spcBef>
                <a:spcPct val="0"/>
              </a:spcBef>
              <a:spcAft>
                <a:spcPct val="0"/>
              </a:spcAft>
              <a:defRPr sz="2400">
                <a:solidFill>
                  <a:schemeClr val="tx1"/>
                </a:solidFill>
                <a:latin typeface="Georgia" charset="0"/>
                <a:ea typeface="ＭＳ Ｐゴシック" charset="0"/>
              </a:defRPr>
            </a:lvl3pPr>
            <a:lvl4pPr algn="l" rtl="0" eaLnBrk="0" fontAlgn="base" hangingPunct="0">
              <a:spcBef>
                <a:spcPct val="0"/>
              </a:spcBef>
              <a:spcAft>
                <a:spcPct val="0"/>
              </a:spcAft>
              <a:defRPr sz="2400">
                <a:solidFill>
                  <a:schemeClr val="tx1"/>
                </a:solidFill>
                <a:latin typeface="Georgia" charset="0"/>
                <a:ea typeface="ＭＳ Ｐゴシック" charset="0"/>
              </a:defRPr>
            </a:lvl4pPr>
            <a:lvl5pPr algn="l" rtl="0" eaLnBrk="0" fontAlgn="base" hangingPunct="0">
              <a:spcBef>
                <a:spcPct val="0"/>
              </a:spcBef>
              <a:spcAft>
                <a:spcPct val="0"/>
              </a:spcAft>
              <a:defRPr sz="2400">
                <a:solidFill>
                  <a:schemeClr val="tx1"/>
                </a:solidFill>
                <a:latin typeface="Georgia" charset="0"/>
                <a:ea typeface="ＭＳ Ｐゴシック" charset="0"/>
              </a:defRPr>
            </a:lvl5pPr>
            <a:lvl6pPr marL="457200" algn="l" rtl="0" fontAlgn="base">
              <a:spcBef>
                <a:spcPct val="0"/>
              </a:spcBef>
              <a:spcAft>
                <a:spcPct val="0"/>
              </a:spcAft>
              <a:defRPr sz="2400">
                <a:solidFill>
                  <a:schemeClr val="tx1"/>
                </a:solidFill>
                <a:latin typeface="Georgia" charset="0"/>
              </a:defRPr>
            </a:lvl6pPr>
            <a:lvl7pPr marL="914400" algn="l" rtl="0" fontAlgn="base">
              <a:spcBef>
                <a:spcPct val="0"/>
              </a:spcBef>
              <a:spcAft>
                <a:spcPct val="0"/>
              </a:spcAft>
              <a:defRPr sz="2400">
                <a:solidFill>
                  <a:schemeClr val="tx1"/>
                </a:solidFill>
                <a:latin typeface="Georgia" charset="0"/>
              </a:defRPr>
            </a:lvl7pPr>
            <a:lvl8pPr marL="1371600" algn="l" rtl="0" fontAlgn="base">
              <a:spcBef>
                <a:spcPct val="0"/>
              </a:spcBef>
              <a:spcAft>
                <a:spcPct val="0"/>
              </a:spcAft>
              <a:defRPr sz="2400">
                <a:solidFill>
                  <a:schemeClr val="tx1"/>
                </a:solidFill>
                <a:latin typeface="Georgia" charset="0"/>
              </a:defRPr>
            </a:lvl8pPr>
            <a:lvl9pPr marL="1828800" algn="l" rtl="0" fontAlgn="base">
              <a:spcBef>
                <a:spcPct val="0"/>
              </a:spcBef>
              <a:spcAft>
                <a:spcPct val="0"/>
              </a:spcAft>
              <a:defRPr sz="2400">
                <a:solidFill>
                  <a:schemeClr val="tx1"/>
                </a:solidFill>
                <a:latin typeface="Georgia" charset="0"/>
              </a:defRPr>
            </a:lvl9pPr>
          </a:lstStyle>
          <a:p>
            <a:r>
              <a:rPr lang="en-US" altLang="en-US" b="1" dirty="0">
                <a:solidFill>
                  <a:srgbClr val="0070C0"/>
                </a:solidFill>
                <a:ea typeface="ＭＳ Ｐゴシック" pitchFamily="34" charset="-128"/>
              </a:rPr>
              <a:t>Amelia Earhart’s Quote On Courage </a:t>
            </a:r>
            <a:endParaRPr lang="en-US" b="1" kern="0" dirty="0">
              <a:solidFill>
                <a:srgbClr val="0070C0"/>
              </a:solidFill>
            </a:endParaRPr>
          </a:p>
        </p:txBody>
      </p:sp>
      <p:pic>
        <p:nvPicPr>
          <p:cNvPr id="4100" name="Picture 4" descr="H:\DesktopFiles\Catrina Corley\Pictures\amelia_earh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883" y="2624137"/>
            <a:ext cx="6558235" cy="37004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33500" y="6322368"/>
            <a:ext cx="6477000" cy="215444"/>
          </a:xfrm>
          <a:prstGeom prst="rect">
            <a:avLst/>
          </a:prstGeom>
          <a:noFill/>
        </p:spPr>
        <p:txBody>
          <a:bodyPr wrap="square" rtlCol="0">
            <a:spAutoFit/>
          </a:bodyPr>
          <a:lstStyle/>
          <a:p>
            <a:pPr algn="ctr"/>
            <a:r>
              <a:rPr lang="en-US" sz="800" i="1" dirty="0">
                <a:solidFill>
                  <a:schemeClr val="bg1">
                    <a:lumMod val="65000"/>
                  </a:schemeClr>
                </a:solidFill>
              </a:rPr>
              <a:t>https://commons.wikimedia.org/wiki/File:Amelia_Earhart_LOC_hec.40747.jpg</a:t>
            </a:r>
          </a:p>
        </p:txBody>
      </p:sp>
    </p:spTree>
    <p:extLst>
      <p:ext uri="{BB962C8B-B14F-4D97-AF65-F5344CB8AC3E}">
        <p14:creationId xmlns:p14="http://schemas.microsoft.com/office/powerpoint/2010/main" val="14244871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H:\DesktopFiles\Catrina Corley\Pictures\dotitaseal_5tra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110" y="919163"/>
            <a:ext cx="4745781" cy="5557837"/>
          </a:xfrm>
          <a:prstGeom prst="rect">
            <a:avLst/>
          </a:prstGeom>
          <a:noFill/>
          <a:extLst>
            <a:ext uri="{909E8E84-426E-40DD-AFC4-6F175D3DCCD1}">
              <a14:hiddenFill xmlns:a14="http://schemas.microsoft.com/office/drawing/2010/main">
                <a:solidFill>
                  <a:srgbClr val="FFFFFF"/>
                </a:solidFill>
              </a14:hiddenFill>
            </a:ext>
          </a:extLst>
        </p:spPr>
      </p:pic>
      <p:sp>
        <p:nvSpPr>
          <p:cNvPr id="74755" name="Content Placeholder 3"/>
          <p:cNvSpPr>
            <a:spLocks noGrp="1"/>
          </p:cNvSpPr>
          <p:nvPr>
            <p:ph idx="1"/>
          </p:nvPr>
        </p:nvSpPr>
        <p:spPr>
          <a:xfrm>
            <a:off x="1828800" y="1828800"/>
            <a:ext cx="5486400" cy="3733800"/>
          </a:xfrm>
        </p:spPr>
        <p:txBody>
          <a:bodyPr/>
          <a:lstStyle/>
          <a:p>
            <a:pPr algn="ctr">
              <a:spcBef>
                <a:spcPts val="600"/>
              </a:spcBef>
              <a:buFontTx/>
              <a:buNone/>
            </a:pPr>
            <a:r>
              <a:rPr lang="en-US" altLang="en-US" b="1" u="sng" dirty="0" smtClean="0">
                <a:ea typeface="ＭＳ Ｐゴシック" pitchFamily="34" charset="-128"/>
                <a:cs typeface="Times New Roman" pitchFamily="18" charset="0"/>
              </a:rPr>
              <a:t>Ms. Mary Lynn Landgraf</a:t>
            </a:r>
          </a:p>
          <a:p>
            <a:pPr algn="ctr">
              <a:spcBef>
                <a:spcPts val="600"/>
              </a:spcBef>
              <a:buFontTx/>
              <a:buNone/>
            </a:pPr>
            <a:r>
              <a:rPr lang="en-US" altLang="en-US" b="1" dirty="0" smtClean="0">
                <a:ea typeface="ＭＳ Ｐゴシック" pitchFamily="34" charset="-128"/>
                <a:cs typeface="Times New Roman" pitchFamily="18" charset="0"/>
              </a:rPr>
              <a:t>Senior International Trade Specialist</a:t>
            </a:r>
          </a:p>
          <a:p>
            <a:pPr algn="ctr">
              <a:spcBef>
                <a:spcPts val="600"/>
              </a:spcBef>
              <a:buFontTx/>
              <a:buNone/>
            </a:pPr>
            <a:r>
              <a:rPr lang="en-US" altLang="en-US" b="1" dirty="0" smtClean="0">
                <a:ea typeface="ＭＳ Ｐゴシック" pitchFamily="34" charset="-128"/>
                <a:cs typeface="Times New Roman" pitchFamily="18" charset="0"/>
              </a:rPr>
              <a:t>Office of Textiles and Apparel</a:t>
            </a:r>
          </a:p>
          <a:p>
            <a:pPr algn="ctr">
              <a:spcBef>
                <a:spcPts val="600"/>
              </a:spcBef>
              <a:buFontTx/>
              <a:buNone/>
            </a:pPr>
            <a:r>
              <a:rPr lang="en-US" altLang="en-US" b="1" dirty="0" smtClean="0">
                <a:ea typeface="ＭＳ Ｐゴシック" pitchFamily="34" charset="-128"/>
                <a:cs typeface="Times New Roman" pitchFamily="18" charset="0"/>
              </a:rPr>
              <a:t>U.S. Department of Commerce</a:t>
            </a:r>
          </a:p>
          <a:p>
            <a:pPr algn="ctr">
              <a:spcBef>
                <a:spcPts val="600"/>
              </a:spcBef>
              <a:buFontTx/>
              <a:buNone/>
            </a:pPr>
            <a:r>
              <a:rPr lang="en-US" altLang="en-US" b="1" dirty="0" smtClean="0">
                <a:ea typeface="ＭＳ Ｐゴシック" pitchFamily="34" charset="-128"/>
                <a:cs typeface="Times New Roman" pitchFamily="18" charset="0"/>
              </a:rPr>
              <a:t>1401 Constitution Ave., NW,  Room 30003</a:t>
            </a:r>
          </a:p>
          <a:p>
            <a:pPr algn="ctr">
              <a:spcBef>
                <a:spcPts val="600"/>
              </a:spcBef>
              <a:buFontTx/>
              <a:buNone/>
            </a:pPr>
            <a:r>
              <a:rPr lang="en-US" altLang="en-US" b="1" dirty="0" smtClean="0">
                <a:ea typeface="ＭＳ Ｐゴシック" pitchFamily="34" charset="-128"/>
                <a:cs typeface="Times New Roman" pitchFamily="18" charset="0"/>
              </a:rPr>
              <a:t>Washington, DC  20230</a:t>
            </a:r>
          </a:p>
          <a:p>
            <a:pPr algn="ctr">
              <a:spcBef>
                <a:spcPts val="600"/>
              </a:spcBef>
              <a:buFontTx/>
              <a:buNone/>
            </a:pPr>
            <a:r>
              <a:rPr lang="en-US" altLang="en-US" b="1" dirty="0" smtClean="0">
                <a:ea typeface="ＭＳ Ｐゴシック" pitchFamily="34" charset="-128"/>
                <a:cs typeface="Times New Roman" pitchFamily="18" charset="0"/>
              </a:rPr>
              <a:t>Tel:  (202)-482-7909</a:t>
            </a:r>
          </a:p>
          <a:p>
            <a:pPr algn="ctr">
              <a:spcBef>
                <a:spcPts val="600"/>
              </a:spcBef>
              <a:buFontTx/>
              <a:buNone/>
            </a:pPr>
            <a:r>
              <a:rPr lang="en-US" altLang="en-US" b="1" dirty="0" smtClean="0">
                <a:ea typeface="ＭＳ Ｐゴシック" pitchFamily="34" charset="-128"/>
                <a:cs typeface="Times New Roman" pitchFamily="18" charset="0"/>
              </a:rPr>
              <a:t>Fax: (202)-482-2331</a:t>
            </a:r>
          </a:p>
          <a:p>
            <a:pPr algn="ctr">
              <a:spcBef>
                <a:spcPts val="600"/>
              </a:spcBef>
              <a:buFontTx/>
              <a:buNone/>
            </a:pPr>
            <a:r>
              <a:rPr lang="en-US" altLang="en-US" b="1" dirty="0" smtClean="0">
                <a:ea typeface="ＭＳ Ｐゴシック" pitchFamily="34" charset="-128"/>
                <a:cs typeface="Times New Roman" pitchFamily="18" charset="0"/>
              </a:rPr>
              <a:t>Email:  </a:t>
            </a:r>
            <a:r>
              <a:rPr lang="en-US" altLang="en-US" b="1" dirty="0" smtClean="0">
                <a:ea typeface="ＭＳ Ｐゴシック" pitchFamily="34" charset="-128"/>
                <a:cs typeface="Times New Roman" pitchFamily="18" charset="0"/>
                <a:hlinkClick r:id="rId3"/>
              </a:rPr>
              <a:t>mary-lynn.landgraf@trade.gov</a:t>
            </a:r>
            <a:r>
              <a:rPr lang="en-US" altLang="en-US" b="1" dirty="0" smtClean="0">
                <a:ea typeface="ＭＳ Ｐゴシック" pitchFamily="34" charset="-128"/>
                <a:cs typeface="Times New Roman" pitchFamily="18" charset="0"/>
              </a:rPr>
              <a:t> </a:t>
            </a:r>
          </a:p>
          <a:p>
            <a:pPr algn="ctr">
              <a:spcBef>
                <a:spcPts val="600"/>
              </a:spcBef>
              <a:buFontTx/>
              <a:buNone/>
            </a:pPr>
            <a:r>
              <a:rPr lang="en-US" altLang="en-US" b="1" dirty="0" smtClean="0">
                <a:ea typeface="ＭＳ Ｐゴシック" pitchFamily="34" charset="-128"/>
                <a:cs typeface="Times New Roman" pitchFamily="18" charset="0"/>
                <a:hlinkClick r:id="rId4"/>
              </a:rPr>
              <a:t>http://otexa.trade.gov</a:t>
            </a:r>
            <a:r>
              <a:rPr lang="en-US" altLang="en-US" b="1" dirty="0" smtClean="0">
                <a:ea typeface="ＭＳ Ｐゴシック" pitchFamily="34" charset="-128"/>
                <a:cs typeface="Times New Roman" pitchFamily="18" charset="0"/>
              </a:rPr>
              <a:t> </a:t>
            </a:r>
          </a:p>
          <a:p>
            <a:pPr algn="ctr">
              <a:buFontTx/>
              <a:buNone/>
            </a:pPr>
            <a:endParaRPr lang="en-US" altLang="en-US" sz="2400" dirty="0" smtClean="0">
              <a:latin typeface="Times New Roman" pitchFamily="18" charset="0"/>
              <a:ea typeface="ＭＳ Ｐゴシック" pitchFamily="34" charset="-128"/>
              <a:cs typeface="Times New Roman" pitchFamily="18" charset="0"/>
            </a:endParaRPr>
          </a:p>
        </p:txBody>
      </p:sp>
      <p:sp>
        <p:nvSpPr>
          <p:cNvPr id="74756"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a:solidFill>
                  <a:schemeClr val="tx1"/>
                </a:solidFill>
                <a:latin typeface="Georgia" pitchFamily="18" charset="0"/>
                <a:ea typeface="ＭＳ Ｐゴシック" pitchFamily="34" charset="-128"/>
              </a:defRPr>
            </a:lvl1pPr>
            <a:lvl2pPr marL="742950" indent="-285750" eaLnBrk="0" hangingPunct="0">
              <a:spcBef>
                <a:spcPct val="20000"/>
              </a:spcBef>
              <a:buChar char="–"/>
              <a:defRPr>
                <a:solidFill>
                  <a:schemeClr val="tx1"/>
                </a:solidFill>
                <a:latin typeface="Georgia" pitchFamily="18" charset="0"/>
                <a:ea typeface="ＭＳ Ｐゴシック" pitchFamily="34" charset="-128"/>
              </a:defRPr>
            </a:lvl2pPr>
            <a:lvl3pPr marL="1143000" indent="-228600" eaLnBrk="0" hangingPunct="0">
              <a:spcBef>
                <a:spcPct val="20000"/>
              </a:spcBef>
              <a:buChar char="•"/>
              <a:defRPr>
                <a:solidFill>
                  <a:schemeClr val="tx1"/>
                </a:solidFill>
                <a:latin typeface="Georgia" pitchFamily="18" charset="0"/>
                <a:ea typeface="ＭＳ Ｐゴシック" pitchFamily="34" charset="-128"/>
              </a:defRPr>
            </a:lvl3pPr>
            <a:lvl4pPr marL="1600200" indent="-228600" eaLnBrk="0" hangingPunct="0">
              <a:spcBef>
                <a:spcPct val="20000"/>
              </a:spcBef>
              <a:buChar char="–"/>
              <a:defRPr>
                <a:solidFill>
                  <a:schemeClr val="tx1"/>
                </a:solidFill>
                <a:latin typeface="Georgia" pitchFamily="18" charset="0"/>
                <a:ea typeface="ＭＳ Ｐゴシック" pitchFamily="34" charset="-128"/>
              </a:defRPr>
            </a:lvl4pPr>
            <a:lvl5pPr marL="2057400" indent="-228600" eaLnBrk="0" hangingPunct="0">
              <a:spcBef>
                <a:spcPct val="20000"/>
              </a:spcBef>
              <a:buChar char="»"/>
              <a:defRPr>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Georgia" pitchFamily="18" charset="0"/>
                <a:ea typeface="ＭＳ Ｐゴシック" pitchFamily="34" charset="-128"/>
              </a:defRPr>
            </a:lvl9pPr>
          </a:lstStyle>
          <a:p>
            <a:pPr eaLnBrk="1" hangingPunct="1">
              <a:spcBef>
                <a:spcPct val="0"/>
              </a:spcBef>
              <a:buFontTx/>
              <a:buNone/>
            </a:pPr>
            <a:fld id="{5818D240-7D3F-4053-97E9-79F3C424A888}" type="slidenum">
              <a:rPr lang="en-US" altLang="en-US" smtClean="0">
                <a:solidFill>
                  <a:srgbClr val="0067AB"/>
                </a:solidFill>
                <a:latin typeface="Verdana" pitchFamily="34" charset="0"/>
              </a:rPr>
              <a:pPr eaLnBrk="1" hangingPunct="1">
                <a:spcBef>
                  <a:spcPct val="0"/>
                </a:spcBef>
                <a:buFontTx/>
                <a:buNone/>
              </a:pPr>
              <a:t>78</a:t>
            </a:fld>
            <a:endParaRPr lang="en-US" altLang="en-US" sz="1400" dirty="0" smtClean="0">
              <a:solidFill>
                <a:srgbClr val="0067AB"/>
              </a:solidFill>
            </a:endParaRPr>
          </a:p>
        </p:txBody>
      </p:sp>
      <p:sp>
        <p:nvSpPr>
          <p:cNvPr id="7" name="Title 1"/>
          <p:cNvSpPr>
            <a:spLocks noGrp="1"/>
          </p:cNvSpPr>
          <p:nvPr>
            <p:ph type="title"/>
          </p:nvPr>
        </p:nvSpPr>
        <p:spPr>
          <a:xfrm>
            <a:off x="152400" y="152400"/>
            <a:ext cx="7239000" cy="914400"/>
          </a:xfrm>
        </p:spPr>
        <p:txBody>
          <a:bodyPr/>
          <a:lstStyle/>
          <a:p>
            <a:r>
              <a:rPr lang="en-US" b="1" dirty="0" smtClean="0">
                <a:solidFill>
                  <a:schemeClr val="tx2"/>
                </a:solidFill>
              </a:rPr>
              <a:t>OTEXA Contact</a:t>
            </a:r>
            <a:endParaRPr lang="en-US" b="1" dirty="0">
              <a:solidFill>
                <a:srgbClr val="0070C0"/>
              </a:solidFill>
            </a:endParaRPr>
          </a:p>
        </p:txBody>
      </p:sp>
    </p:spTree>
    <p:extLst>
      <p:ext uri="{BB962C8B-B14F-4D97-AF65-F5344CB8AC3E}">
        <p14:creationId xmlns:p14="http://schemas.microsoft.com/office/powerpoint/2010/main" val="2183062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152400"/>
            <a:ext cx="8915400" cy="609600"/>
          </a:xfrm>
        </p:spPr>
        <p:txBody>
          <a:bodyPr/>
          <a:lstStyle/>
          <a:p>
            <a:r>
              <a:rPr lang="en-US" b="1" dirty="0">
                <a:solidFill>
                  <a:schemeClr val="tx2"/>
                </a:solidFill>
              </a:rPr>
              <a:t>Made in the U.S.A. Database</a:t>
            </a:r>
          </a:p>
        </p:txBody>
      </p:sp>
      <p:sp>
        <p:nvSpPr>
          <p:cNvPr id="5" name="Slide Number Placeholder 4"/>
          <p:cNvSpPr>
            <a:spLocks noGrp="1"/>
          </p:cNvSpPr>
          <p:nvPr>
            <p:ph type="sldNum" sz="quarter" idx="11"/>
          </p:nvPr>
        </p:nvSpPr>
        <p:spPr/>
        <p:txBody>
          <a:bodyPr/>
          <a:lstStyle/>
          <a:p>
            <a:pPr>
              <a:defRPr/>
            </a:pPr>
            <a:fld id="{E009FE82-1112-454E-8626-2553F8012F64}" type="slidenum">
              <a:rPr lang="en-US" altLang="en-US" smtClean="0"/>
              <a:pPr>
                <a:defRPr/>
              </a:pPr>
              <a:t>8</a:t>
            </a:fld>
            <a:endParaRPr lang="en-US" altLang="en-US" sz="1400" dirty="0">
              <a:latin typeface="Georgia" pitchFamily="18" charset="0"/>
            </a:endParaRPr>
          </a:p>
        </p:txBody>
      </p:sp>
      <p:sp>
        <p:nvSpPr>
          <p:cNvPr id="12" name="TextBox 11"/>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http://otexa.trade.gov/MadeInUSA.htm</a:t>
            </a:r>
            <a:endParaRPr lang="en-US" sz="1200" b="1" i="1" u="sng" dirty="0">
              <a:solidFill>
                <a:schemeClr val="accent2"/>
              </a:solidFill>
            </a:endParaRPr>
          </a:p>
        </p:txBody>
      </p:sp>
      <p:pic>
        <p:nvPicPr>
          <p:cNvPr id="8" name="Picture 7" descr="Screen Shot 2015-09-27 at 10.25.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0"/>
            <a:ext cx="9067800" cy="2247900"/>
          </a:xfrm>
          <a:prstGeom prst="rect">
            <a:avLst/>
          </a:prstGeom>
        </p:spPr>
      </p:pic>
      <p:pic>
        <p:nvPicPr>
          <p:cNvPr id="11" name="Picture 10" descr="Screen Shot 2015-09-27 at 10.26.4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3144676"/>
            <a:ext cx="4975196" cy="3179924"/>
          </a:xfrm>
          <a:prstGeom prst="rect">
            <a:avLst/>
          </a:prstGeom>
        </p:spPr>
      </p:pic>
    </p:spTree>
    <p:extLst>
      <p:ext uri="{BB962C8B-B14F-4D97-AF65-F5344CB8AC3E}">
        <p14:creationId xmlns:p14="http://schemas.microsoft.com/office/powerpoint/2010/main" val="3333651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152400"/>
            <a:ext cx="8915400" cy="609600"/>
          </a:xfrm>
        </p:spPr>
        <p:txBody>
          <a:bodyPr/>
          <a:lstStyle/>
          <a:p>
            <a:r>
              <a:rPr lang="en-US" b="1" dirty="0">
                <a:solidFill>
                  <a:schemeClr val="tx2"/>
                </a:solidFill>
              </a:rPr>
              <a:t>Made in the U.S.A. Database</a:t>
            </a:r>
          </a:p>
        </p:txBody>
      </p:sp>
      <p:sp>
        <p:nvSpPr>
          <p:cNvPr id="5" name="Slide Number Placeholder 4"/>
          <p:cNvSpPr>
            <a:spLocks noGrp="1"/>
          </p:cNvSpPr>
          <p:nvPr>
            <p:ph type="sldNum" sz="quarter" idx="11"/>
          </p:nvPr>
        </p:nvSpPr>
        <p:spPr/>
        <p:txBody>
          <a:bodyPr/>
          <a:lstStyle/>
          <a:p>
            <a:pPr>
              <a:defRPr/>
            </a:pPr>
            <a:fld id="{E009FE82-1112-454E-8626-2553F8012F64}" type="slidenum">
              <a:rPr lang="en-US" altLang="en-US" smtClean="0"/>
              <a:pPr>
                <a:defRPr/>
              </a:pPr>
              <a:t>9</a:t>
            </a:fld>
            <a:endParaRPr lang="en-US" altLang="en-US" sz="1400" dirty="0">
              <a:latin typeface="Georgia" pitchFamily="18" charset="0"/>
            </a:endParaRPr>
          </a:p>
        </p:txBody>
      </p:sp>
      <p:sp>
        <p:nvSpPr>
          <p:cNvPr id="7" name="TextBox 6"/>
          <p:cNvSpPr txBox="1"/>
          <p:nvPr/>
        </p:nvSpPr>
        <p:spPr>
          <a:xfrm>
            <a:off x="1333500" y="6276201"/>
            <a:ext cx="6477000" cy="276999"/>
          </a:xfrm>
          <a:prstGeom prst="rect">
            <a:avLst/>
          </a:prstGeom>
          <a:noFill/>
        </p:spPr>
        <p:txBody>
          <a:bodyPr wrap="square" rtlCol="0">
            <a:spAutoFit/>
          </a:bodyPr>
          <a:lstStyle/>
          <a:p>
            <a:pPr algn="ctr"/>
            <a:r>
              <a:rPr lang="en-US" sz="1200" b="1" i="1" u="sng" dirty="0">
                <a:solidFill>
                  <a:schemeClr val="accent2"/>
                </a:solidFill>
                <a:hlinkClick r:id="rId2"/>
              </a:rPr>
              <a:t>http://otexa.trade.gov/MadeInUSA.htm</a:t>
            </a:r>
            <a:endParaRPr lang="en-US" sz="1200" b="1" i="1" u="sng" dirty="0">
              <a:solidFill>
                <a:schemeClr val="accent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259" y="1703679"/>
            <a:ext cx="5623482" cy="4288842"/>
          </a:xfrm>
          <a:prstGeom prst="rect">
            <a:avLst/>
          </a:prstGeom>
        </p:spPr>
      </p:pic>
      <p:sp>
        <p:nvSpPr>
          <p:cNvPr id="10" name="Content Placeholder 6"/>
          <p:cNvSpPr>
            <a:spLocks noGrp="1"/>
          </p:cNvSpPr>
          <p:nvPr>
            <p:ph idx="1"/>
          </p:nvPr>
        </p:nvSpPr>
        <p:spPr>
          <a:xfrm>
            <a:off x="914400" y="1295400"/>
            <a:ext cx="7315200" cy="381000"/>
          </a:xfrm>
        </p:spPr>
        <p:txBody>
          <a:bodyPr/>
          <a:lstStyle/>
          <a:p>
            <a:pPr marL="0" indent="0">
              <a:buNone/>
            </a:pPr>
            <a:r>
              <a:rPr lang="en-US" altLang="en-US" dirty="0">
                <a:ea typeface="ＭＳ Ｐゴシック" pitchFamily="34" charset="-128"/>
              </a:rPr>
              <a:t>Search </a:t>
            </a:r>
            <a:r>
              <a:rPr lang="en-US" altLang="en-US" dirty="0" smtClean="0">
                <a:ea typeface="ＭＳ Ｐゴシック" pitchFamily="34" charset="-128"/>
              </a:rPr>
              <a:t>with or without keyword by product</a:t>
            </a:r>
            <a:r>
              <a:rPr lang="en-US" altLang="en-US" dirty="0">
                <a:ea typeface="ＭＳ Ｐゴシック" pitchFamily="34" charset="-128"/>
              </a:rPr>
              <a:t>, type of business, or state. </a:t>
            </a:r>
          </a:p>
          <a:p>
            <a:pPr marL="0" indent="0">
              <a:buNone/>
            </a:pPr>
            <a:endParaRPr lang="en-US" altLang="en-US" dirty="0" smtClean="0">
              <a:ea typeface="ＭＳ Ｐゴシック" pitchFamily="34" charset="-128"/>
            </a:endParaRPr>
          </a:p>
          <a:p>
            <a:endParaRPr lang="en-US" altLang="en-US" dirty="0">
              <a:ea typeface="ＭＳ Ｐゴシック" pitchFamily="34" charset="-128"/>
            </a:endParaRPr>
          </a:p>
        </p:txBody>
      </p:sp>
    </p:spTree>
    <p:extLst>
      <p:ext uri="{BB962C8B-B14F-4D97-AF65-F5344CB8AC3E}">
        <p14:creationId xmlns:p14="http://schemas.microsoft.com/office/powerpoint/2010/main" val="92199376"/>
      </p:ext>
    </p:extLst>
  </p:cSld>
  <p:clrMapOvr>
    <a:masterClrMapping/>
  </p:clrMapOvr>
</p:sld>
</file>

<file path=ppt/theme/theme1.xml><?xml version="1.0" encoding="utf-8"?>
<a:theme xmlns:a="http://schemas.openxmlformats.org/drawingml/2006/main" name="2_ITA_titlebrand">
  <a:themeElements>
    <a:clrScheme name="OTEXA">
      <a:dk1>
        <a:srgbClr val="000000"/>
      </a:dk1>
      <a:lt1>
        <a:srgbClr val="FFFFFF"/>
      </a:lt1>
      <a:dk2>
        <a:srgbClr val="0067AA"/>
      </a:dk2>
      <a:lt2>
        <a:srgbClr val="808080"/>
      </a:lt2>
      <a:accent1>
        <a:srgbClr val="BEB2A7"/>
      </a:accent1>
      <a:accent2>
        <a:srgbClr val="0087C7"/>
      </a:accent2>
      <a:accent3>
        <a:srgbClr val="FFFFFF"/>
      </a:accent3>
      <a:accent4>
        <a:srgbClr val="000000"/>
      </a:accent4>
      <a:accent5>
        <a:srgbClr val="DBD5D0"/>
      </a:accent5>
      <a:accent6>
        <a:srgbClr val="0087C7"/>
      </a:accent6>
      <a:hlink>
        <a:srgbClr val="003355"/>
      </a:hlink>
      <a:folHlink>
        <a:srgbClr val="33AEFF"/>
      </a:folHlink>
    </a:clrScheme>
    <a:fontScheme name="ITA_titlebrand">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ITA_titlebra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A_titlebra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A_titlebra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A_titlebra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A_titlebra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A_titlebra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A_titlebra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A_titlebra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A_titlebra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A_titlebra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A_titlebra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A_titlebra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TA_titlebrand 13">
        <a:dk1>
          <a:srgbClr val="000000"/>
        </a:dk1>
        <a:lt1>
          <a:srgbClr val="FFFFFF"/>
        </a:lt1>
        <a:dk2>
          <a:srgbClr val="0067AA"/>
        </a:dk2>
        <a:lt2>
          <a:srgbClr val="808080"/>
        </a:lt2>
        <a:accent1>
          <a:srgbClr val="BEB2A7"/>
        </a:accent1>
        <a:accent2>
          <a:srgbClr val="0087C7"/>
        </a:accent2>
        <a:accent3>
          <a:srgbClr val="FFFFFF"/>
        </a:accent3>
        <a:accent4>
          <a:srgbClr val="000000"/>
        </a:accent4>
        <a:accent5>
          <a:srgbClr val="DBD5D0"/>
        </a:accent5>
        <a:accent6>
          <a:srgbClr val="007AB4"/>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4085</TotalTime>
  <Words>5839</Words>
  <Application>Microsoft Office PowerPoint</Application>
  <PresentationFormat>On-screen Show (4:3)</PresentationFormat>
  <Paragraphs>695</Paragraphs>
  <Slides>78</Slides>
  <Notes>6</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2_ITA_titlebrand</vt:lpstr>
      <vt:lpstr>Government Contracting: A Basic Guide and Tutorial</vt:lpstr>
      <vt:lpstr>Critical Components of this Presentation</vt:lpstr>
      <vt:lpstr>U.S. Department of Commerce Office of Textiles and Apparel (OTEXA) </vt:lpstr>
      <vt:lpstr>U.S. Department of Commerce Office of Textiles and Apparel (OTEXA) </vt:lpstr>
      <vt:lpstr>U.S. Department of Commerce Office of Textiles and Apparel (OTEXA) </vt:lpstr>
      <vt:lpstr>U.S. Department of Commerce Office of Textiles and Apparel (OTEXA) </vt:lpstr>
      <vt:lpstr>U.S. Department of Commerce Office of Textiles and Apparel (OTEXA) </vt:lpstr>
      <vt:lpstr>Made in the U.S.A. Database</vt:lpstr>
      <vt:lpstr>Made in the U.S.A. Database</vt:lpstr>
      <vt:lpstr>DoD Procurement of Clothing &amp; Textiles  (The Berry Amendment)</vt:lpstr>
      <vt:lpstr>PowerPoint Presentation</vt:lpstr>
      <vt:lpstr>The Buy American Act of 1933</vt:lpstr>
      <vt:lpstr>The Buy American Act of 1933</vt:lpstr>
      <vt:lpstr>The Buy American Act of 1933 Contact</vt:lpstr>
      <vt:lpstr>MADE: In America</vt:lpstr>
      <vt:lpstr>MADE: In America</vt:lpstr>
      <vt:lpstr>MADE: In America</vt:lpstr>
      <vt:lpstr>Selling to the Federal Government</vt:lpstr>
      <vt:lpstr>Selling to the Federal Government</vt:lpstr>
      <vt:lpstr>Contracting Expertise</vt:lpstr>
      <vt:lpstr>Contracting Expertise</vt:lpstr>
      <vt:lpstr>PowerPoint Presentation</vt:lpstr>
      <vt:lpstr>PowerPoint Presentation</vt:lpstr>
      <vt:lpstr>PowerPoint Presentation</vt:lpstr>
      <vt:lpstr>General Services Administration (GSA)</vt:lpstr>
      <vt:lpstr>General Services Administration (GSA)</vt:lpstr>
      <vt:lpstr>General Services Administration (GSA)</vt:lpstr>
      <vt:lpstr>Common Acquisition Platform (CAP)</vt:lpstr>
      <vt:lpstr>Acquisition.gov</vt:lpstr>
      <vt:lpstr>Procurement Technical Assistance Center (PTAC)</vt:lpstr>
      <vt:lpstr>Procurement Technical Assistance Center (PTAC)</vt:lpstr>
      <vt:lpstr>National Contract Management Association (NCMA)</vt:lpstr>
      <vt:lpstr>National Contract Management Association (NCMA)</vt:lpstr>
      <vt:lpstr>USASpending.gov</vt:lpstr>
      <vt:lpstr>America’s Seed Fund - SBIR</vt:lpstr>
      <vt:lpstr>America’s Seed Fund - STTR</vt:lpstr>
      <vt:lpstr>The Internet of Things: Game Changers</vt:lpstr>
      <vt:lpstr>The Internet of Things: Game Changers</vt:lpstr>
      <vt:lpstr>Manufacturing Innovation Institute</vt:lpstr>
      <vt:lpstr>Manufacturing Innovation Institutes</vt:lpstr>
      <vt:lpstr>America Makes</vt:lpstr>
      <vt:lpstr>Digital Manufacturing and Design Innovation Institute (DMDII)</vt:lpstr>
      <vt:lpstr>LIFT: Lightweight Innovations For Tomorrow</vt:lpstr>
      <vt:lpstr>Power America</vt:lpstr>
      <vt:lpstr>The Institute of Advanced Composites Manufacturing Innovation (IACMI)</vt:lpstr>
      <vt:lpstr>Manufacturing Innovation Institute for Integrated Photonics</vt:lpstr>
      <vt:lpstr>Flexible Hybrid Electronics Manufacturing Innovation Institute</vt:lpstr>
      <vt:lpstr>Manufacturing Innovation Institute for Smart Manufacturing</vt:lpstr>
      <vt:lpstr>Manufacturing Innovation Institute for Smart Manufacturing Continued</vt:lpstr>
      <vt:lpstr>Revolutionary Fibers and Textile Manufacturing Innovation Institute</vt:lpstr>
      <vt:lpstr>Revolutionary Fibers and Textile Manufacturing Innovation Institute Continued</vt:lpstr>
      <vt:lpstr>Small Business Administration Programs</vt:lpstr>
      <vt:lpstr>Small Business Administration Programs</vt:lpstr>
      <vt:lpstr>Small Business Administration Programs</vt:lpstr>
      <vt:lpstr>Small Business Administration Programs</vt:lpstr>
      <vt:lpstr>SCORE</vt:lpstr>
      <vt:lpstr>SCORE</vt:lpstr>
      <vt:lpstr>HUBZone</vt:lpstr>
      <vt:lpstr>HUBZone Benefits</vt:lpstr>
      <vt:lpstr>HUBZone Benefits</vt:lpstr>
      <vt:lpstr>Federal Business Opportunities</vt:lpstr>
      <vt:lpstr>United States: A Global Leader</vt:lpstr>
      <vt:lpstr>Why Export?</vt:lpstr>
      <vt:lpstr>Why Export?</vt:lpstr>
      <vt:lpstr>Why Export?</vt:lpstr>
      <vt:lpstr>National Export Initiative</vt:lpstr>
      <vt:lpstr>Exporting: Essential Steps to Success</vt:lpstr>
      <vt:lpstr>Exporting: Essential Steps to Success</vt:lpstr>
      <vt:lpstr>Exporting: Essential Steps to Success</vt:lpstr>
      <vt:lpstr>Exporting: Essential Steps to Success</vt:lpstr>
      <vt:lpstr>Exporting: Essential Steps to Success</vt:lpstr>
      <vt:lpstr>Protecting Intellectual Property (IP)</vt:lpstr>
      <vt:lpstr>Protecting Intellectual Property (IP)</vt:lpstr>
      <vt:lpstr>Exporting: Essential Steps to Success</vt:lpstr>
      <vt:lpstr>Exporting: Essential Steps to Success</vt:lpstr>
      <vt:lpstr>Conclusion</vt:lpstr>
      <vt:lpstr>PowerPoint Presentation</vt:lpstr>
      <vt:lpstr>OTEXA Contact</vt:lpstr>
    </vt:vector>
  </TitlesOfParts>
  <Company>Department of Commerce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Catrina Corley</dc:creator>
  <cp:lastModifiedBy>Micheal Zimmer</cp:lastModifiedBy>
  <cp:revision>206</cp:revision>
  <cp:lastPrinted>2015-09-30T22:58:49Z</cp:lastPrinted>
  <dcterms:created xsi:type="dcterms:W3CDTF">2015-09-16T16:14:19Z</dcterms:created>
  <dcterms:modified xsi:type="dcterms:W3CDTF">2015-10-14T16:14:26Z</dcterms:modified>
</cp:coreProperties>
</file>